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slides/slide3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3.xml" ContentType="application/vnd.openxmlformats-officedocument.presentationml.slideMaster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3.xml" ContentType="application/vnd.openxmlformats-officedocument.presentationml.slideMaster+xml"/>
  <Override PartName="/ppt/notesSlides/notesSlide1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Layouts/slideLayout39.xml" ContentType="application/vnd.openxmlformats-officedocument.presentationml.slideLayout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0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9.xml" ContentType="application/vnd.openxmlformats-officedocument.theme+xml"/>
  <Override PartName="/ppt/theme/theme29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13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9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20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80" r:id="rId2"/>
    <p:sldMasterId id="2147483758" r:id="rId3"/>
    <p:sldMasterId id="2147483730" r:id="rId4"/>
    <p:sldMasterId id="2147483716" r:id="rId5"/>
    <p:sldMasterId id="2147483718" r:id="rId6"/>
    <p:sldMasterId id="2147483778" r:id="rId7"/>
    <p:sldMasterId id="2147483772" r:id="rId8"/>
    <p:sldMasterId id="2147483770" r:id="rId9"/>
    <p:sldMasterId id="2147483760" r:id="rId10"/>
    <p:sldMasterId id="2147483768" r:id="rId11"/>
    <p:sldMasterId id="2147483742" r:id="rId12"/>
    <p:sldMasterId id="2147483744" r:id="rId13"/>
    <p:sldMasterId id="2147483746" r:id="rId14"/>
    <p:sldMasterId id="2147483756" r:id="rId15"/>
    <p:sldMasterId id="2147483728" r:id="rId16"/>
    <p:sldMasterId id="2147483748" r:id="rId17"/>
    <p:sldMasterId id="2147483762" r:id="rId18"/>
    <p:sldMasterId id="2147483776" r:id="rId19"/>
    <p:sldMasterId id="2147483784" r:id="rId20"/>
    <p:sldMasterId id="2147483782" r:id="rId21"/>
    <p:sldMasterId id="2147483786" r:id="rId22"/>
    <p:sldMasterId id="2147483692" r:id="rId23"/>
    <p:sldMasterId id="2147483788" r:id="rId24"/>
    <p:sldMasterId id="2147483724" r:id="rId25"/>
    <p:sldMasterId id="2147483740" r:id="rId26"/>
    <p:sldMasterId id="2147483722" r:id="rId27"/>
    <p:sldMasterId id="2147483774" r:id="rId28"/>
  </p:sldMasterIdLst>
  <p:notesMasterIdLst>
    <p:notesMasterId r:id="rId44"/>
  </p:notesMasterIdLst>
  <p:sldIdLst>
    <p:sldId id="260" r:id="rId29"/>
    <p:sldId id="269" r:id="rId30"/>
    <p:sldId id="265" r:id="rId31"/>
    <p:sldId id="266" r:id="rId32"/>
    <p:sldId id="267" r:id="rId33"/>
    <p:sldId id="268" r:id="rId34"/>
    <p:sldId id="264" r:id="rId35"/>
    <p:sldId id="271" r:id="rId36"/>
    <p:sldId id="275" r:id="rId37"/>
    <p:sldId id="273" r:id="rId38"/>
    <p:sldId id="276" r:id="rId39"/>
    <p:sldId id="278" r:id="rId40"/>
    <p:sldId id="279" r:id="rId41"/>
    <p:sldId id="280" r:id="rId42"/>
    <p:sldId id="281" r:id="rId43"/>
  </p:sldIdLst>
  <p:sldSz cx="9144000" cy="6858000" type="screen4x3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57" autoAdjust="0"/>
    <p:restoredTop sz="75556" autoAdjust="0"/>
  </p:normalViewPr>
  <p:slideViewPr>
    <p:cSldViewPr snapToObjects="1">
      <p:cViewPr varScale="1">
        <p:scale>
          <a:sx n="54" d="100"/>
          <a:sy n="54" d="100"/>
        </p:scale>
        <p:origin x="178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6.xml"/><Relationship Id="rId42" Type="http://schemas.openxmlformats.org/officeDocument/2006/relationships/slide" Target="slides/slide14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5.xml"/><Relationship Id="rId38" Type="http://schemas.openxmlformats.org/officeDocument/2006/relationships/slide" Target="slides/slide10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1.xml"/><Relationship Id="rId41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4.xml"/><Relationship Id="rId37" Type="http://schemas.openxmlformats.org/officeDocument/2006/relationships/slide" Target="slides/slide9.xml"/><Relationship Id="rId40" Type="http://schemas.openxmlformats.org/officeDocument/2006/relationships/slide" Target="slides/slide12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8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3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" Target="slides/slide2.xml"/><Relationship Id="rId35" Type="http://schemas.openxmlformats.org/officeDocument/2006/relationships/slide" Target="slides/slide7.xml"/><Relationship Id="rId43" Type="http://schemas.openxmlformats.org/officeDocument/2006/relationships/slide" Target="slides/slide15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67B36-802D-4805-99B1-0A2A39A6A0D0}" type="datetimeFigureOut">
              <a:rPr lang="nb-NO" smtClean="0"/>
              <a:t>31.01.2018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39B6A-9C01-4364-9965-AD0E772CC9A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1643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Goal: </a:t>
            </a:r>
          </a:p>
          <a:p>
            <a:endParaRPr lang="en-US" sz="1200" b="1" dirty="0"/>
          </a:p>
          <a:p>
            <a:r>
              <a:rPr lang="en-US" sz="1200" dirty="0"/>
              <a:t>cost effective, responsive,</a:t>
            </a:r>
          </a:p>
          <a:p>
            <a:r>
              <a:rPr lang="en-US" sz="1200" dirty="0"/>
              <a:t>resource and energy efficient buildings by developing low carbon technologies and construction systems based on lifecycle design strategies. </a:t>
            </a:r>
            <a:endParaRPr lang="nb-NO" sz="1200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39B6A-9C01-4364-9965-AD0E772CC9A1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3449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dirty="0" err="1"/>
              <a:t>Building</a:t>
            </a:r>
            <a:r>
              <a:rPr lang="nb-NO" sz="1200" dirty="0"/>
              <a:t> as </a:t>
            </a:r>
            <a:r>
              <a:rPr lang="nb-NO" sz="1200" dirty="0" err="1"/>
              <a:t>piece</a:t>
            </a:r>
            <a:r>
              <a:rPr lang="nb-NO" sz="1200" dirty="0"/>
              <a:t> </a:t>
            </a:r>
            <a:r>
              <a:rPr lang="nb-NO" sz="1200" dirty="0" err="1"/>
              <a:t>of</a:t>
            </a:r>
            <a:r>
              <a:rPr lang="nb-NO" sz="1200" dirty="0"/>
              <a:t> a jig-</a:t>
            </a:r>
            <a:r>
              <a:rPr lang="nb-NO" sz="1200" dirty="0" err="1"/>
              <a:t>saw</a:t>
            </a:r>
            <a:r>
              <a:rPr lang="nb-NO" sz="1200" dirty="0"/>
              <a:t> </a:t>
            </a:r>
            <a:r>
              <a:rPr lang="nb-NO" sz="1200" dirty="0" err="1"/>
              <a:t>puzzle</a:t>
            </a:r>
            <a:r>
              <a:rPr lang="nb-NO" sz="1200" dirty="0"/>
              <a:t>.</a:t>
            </a:r>
          </a:p>
          <a:p>
            <a:endParaRPr lang="nb-NO" sz="1200" dirty="0"/>
          </a:p>
          <a:p>
            <a:r>
              <a:rPr lang="nb-NO" sz="1200" dirty="0"/>
              <a:t>The </a:t>
            </a:r>
            <a:r>
              <a:rPr lang="nb-NO" sz="1200" dirty="0" err="1"/>
              <a:t>specific</a:t>
            </a:r>
            <a:r>
              <a:rPr lang="nb-NO" sz="1200" dirty="0"/>
              <a:t> design has to </a:t>
            </a:r>
            <a:r>
              <a:rPr lang="nb-NO" sz="1200" dirty="0" err="1"/>
              <a:t>fit</a:t>
            </a:r>
            <a:r>
              <a:rPr lang="nb-NO" sz="1200" dirty="0"/>
              <a:t> and to </a:t>
            </a:r>
            <a:r>
              <a:rPr lang="nb-NO" sz="1200" dirty="0" err="1"/>
              <a:t>correspond</a:t>
            </a:r>
            <a:r>
              <a:rPr lang="nb-NO" sz="1200" dirty="0"/>
              <a:t> </a:t>
            </a:r>
            <a:r>
              <a:rPr lang="nb-NO" sz="1200" dirty="0" err="1"/>
              <a:t>with</a:t>
            </a:r>
            <a:r>
              <a:rPr lang="nb-NO" sz="1200" dirty="0"/>
              <a:t> a </a:t>
            </a:r>
            <a:r>
              <a:rPr lang="nb-NO" sz="1200" dirty="0" err="1"/>
              <a:t>greater</a:t>
            </a:r>
            <a:r>
              <a:rPr lang="nb-NO" sz="1200" dirty="0"/>
              <a:t> system. </a:t>
            </a:r>
          </a:p>
          <a:p>
            <a:endParaRPr lang="nb-NO" sz="1100" dirty="0"/>
          </a:p>
          <a:p>
            <a:pPr fontAlgn="ctr"/>
            <a:r>
              <a:rPr lang="nb-NO" sz="1200" dirty="0"/>
              <a:t>Solutions </a:t>
            </a:r>
            <a:r>
              <a:rPr lang="nb-NO" sz="1200" dirty="0" err="1"/>
              <a:t>developed</a:t>
            </a:r>
            <a:r>
              <a:rPr lang="nb-NO" sz="1200" dirty="0"/>
              <a:t> for </a:t>
            </a:r>
            <a:r>
              <a:rPr lang="nb-NO" sz="1200" dirty="0" err="1"/>
              <a:t>buildings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also</a:t>
            </a:r>
            <a:r>
              <a:rPr lang="nb-NO" sz="1200" dirty="0"/>
              <a:t> be relevant for </a:t>
            </a:r>
            <a:r>
              <a:rPr lang="nb-NO" sz="1200" dirty="0" err="1"/>
              <a:t>neighbourhoods</a:t>
            </a:r>
            <a:r>
              <a:rPr lang="nb-NO" sz="1200" dirty="0"/>
              <a:t> </a:t>
            </a:r>
            <a:r>
              <a:rPr lang="nb-NO" sz="1200" dirty="0" err="1"/>
              <a:t>either</a:t>
            </a:r>
            <a:r>
              <a:rPr lang="nb-NO" sz="1200" dirty="0"/>
              <a:t> </a:t>
            </a:r>
            <a:r>
              <a:rPr lang="nb-NO" sz="1200" dirty="0" err="1"/>
              <a:t>through</a:t>
            </a:r>
            <a:r>
              <a:rPr lang="nb-NO" sz="1200" dirty="0"/>
              <a:t> </a:t>
            </a:r>
            <a:r>
              <a:rPr lang="nb-NO" sz="1200" dirty="0" err="1"/>
              <a:t>muliplication</a:t>
            </a:r>
            <a:r>
              <a:rPr lang="nb-NO" sz="1200" dirty="0"/>
              <a:t> or </a:t>
            </a:r>
            <a:r>
              <a:rPr lang="nb-NO" sz="1200" dirty="0" err="1"/>
              <a:t>connection</a:t>
            </a:r>
            <a:r>
              <a:rPr lang="nb-NO" sz="1100" dirty="0"/>
              <a:t>.</a:t>
            </a:r>
            <a:r>
              <a:rPr lang="nb-NO" dirty="0"/>
              <a:t>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39B6A-9C01-4364-9965-AD0E772CC9A1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026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dirty="0" err="1"/>
              <a:t>Building</a:t>
            </a:r>
            <a:r>
              <a:rPr lang="nb-NO" sz="1200" dirty="0"/>
              <a:t> as </a:t>
            </a:r>
            <a:r>
              <a:rPr lang="nb-NO" sz="1200" dirty="0" err="1"/>
              <a:t>piece</a:t>
            </a:r>
            <a:r>
              <a:rPr lang="nb-NO" sz="1200" dirty="0"/>
              <a:t> </a:t>
            </a:r>
            <a:r>
              <a:rPr lang="nb-NO" sz="1200" dirty="0" err="1"/>
              <a:t>of</a:t>
            </a:r>
            <a:r>
              <a:rPr lang="nb-NO" sz="1200" dirty="0"/>
              <a:t> a jig-</a:t>
            </a:r>
            <a:r>
              <a:rPr lang="nb-NO" sz="1200" dirty="0" err="1"/>
              <a:t>saw</a:t>
            </a:r>
            <a:r>
              <a:rPr lang="nb-NO" sz="1200" dirty="0"/>
              <a:t> </a:t>
            </a:r>
            <a:r>
              <a:rPr lang="nb-NO" sz="1200" dirty="0" err="1"/>
              <a:t>puzzle</a:t>
            </a:r>
            <a:r>
              <a:rPr lang="nb-NO" sz="1200" dirty="0"/>
              <a:t>.</a:t>
            </a:r>
          </a:p>
          <a:p>
            <a:endParaRPr lang="nb-NO" sz="1200" dirty="0"/>
          </a:p>
          <a:p>
            <a:r>
              <a:rPr lang="nb-NO" sz="1200" dirty="0"/>
              <a:t>The </a:t>
            </a:r>
            <a:r>
              <a:rPr lang="nb-NO" sz="1200" dirty="0" err="1"/>
              <a:t>specific</a:t>
            </a:r>
            <a:r>
              <a:rPr lang="nb-NO" sz="1200" dirty="0"/>
              <a:t> design has to </a:t>
            </a:r>
            <a:r>
              <a:rPr lang="nb-NO" sz="1200" dirty="0" err="1"/>
              <a:t>fit</a:t>
            </a:r>
            <a:r>
              <a:rPr lang="nb-NO" sz="1200" dirty="0"/>
              <a:t> and to </a:t>
            </a:r>
            <a:r>
              <a:rPr lang="nb-NO" sz="1200" dirty="0" err="1"/>
              <a:t>correspond</a:t>
            </a:r>
            <a:r>
              <a:rPr lang="nb-NO" sz="1200" dirty="0"/>
              <a:t> </a:t>
            </a:r>
            <a:r>
              <a:rPr lang="nb-NO" sz="1200" dirty="0" err="1"/>
              <a:t>with</a:t>
            </a:r>
            <a:r>
              <a:rPr lang="nb-NO" sz="1200" dirty="0"/>
              <a:t> a </a:t>
            </a:r>
            <a:r>
              <a:rPr lang="nb-NO" sz="1200" dirty="0" err="1"/>
              <a:t>greater</a:t>
            </a:r>
            <a:r>
              <a:rPr lang="nb-NO" sz="1200" dirty="0"/>
              <a:t> system. </a:t>
            </a:r>
          </a:p>
          <a:p>
            <a:endParaRPr lang="nb-NO" sz="1100" dirty="0"/>
          </a:p>
          <a:p>
            <a:pPr fontAlgn="ctr"/>
            <a:r>
              <a:rPr lang="nb-NO" sz="1200" dirty="0"/>
              <a:t>Solutions </a:t>
            </a:r>
            <a:r>
              <a:rPr lang="nb-NO" sz="1200" dirty="0" err="1"/>
              <a:t>developed</a:t>
            </a:r>
            <a:r>
              <a:rPr lang="nb-NO" sz="1200" dirty="0"/>
              <a:t> for </a:t>
            </a:r>
            <a:r>
              <a:rPr lang="nb-NO" sz="1200" dirty="0" err="1"/>
              <a:t>buildings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also</a:t>
            </a:r>
            <a:r>
              <a:rPr lang="nb-NO" sz="1200" dirty="0"/>
              <a:t> be relevant for </a:t>
            </a:r>
            <a:r>
              <a:rPr lang="nb-NO" sz="1200" dirty="0" err="1"/>
              <a:t>neighbourhoods</a:t>
            </a:r>
            <a:r>
              <a:rPr lang="nb-NO" sz="1200" dirty="0"/>
              <a:t> </a:t>
            </a:r>
            <a:r>
              <a:rPr lang="nb-NO" sz="1200" dirty="0" err="1"/>
              <a:t>either</a:t>
            </a:r>
            <a:r>
              <a:rPr lang="nb-NO" sz="1200" dirty="0"/>
              <a:t> </a:t>
            </a:r>
            <a:r>
              <a:rPr lang="nb-NO" sz="1200" dirty="0" err="1"/>
              <a:t>through</a:t>
            </a:r>
            <a:r>
              <a:rPr lang="nb-NO" sz="1200" dirty="0"/>
              <a:t> </a:t>
            </a:r>
            <a:r>
              <a:rPr lang="nb-NO" sz="1200" dirty="0" err="1"/>
              <a:t>muliplication</a:t>
            </a:r>
            <a:r>
              <a:rPr lang="nb-NO" sz="1200" dirty="0"/>
              <a:t> or </a:t>
            </a:r>
            <a:r>
              <a:rPr lang="nb-NO" sz="1200" dirty="0" err="1"/>
              <a:t>connection</a:t>
            </a:r>
            <a:r>
              <a:rPr lang="nb-NO" sz="1100" dirty="0"/>
              <a:t>.</a:t>
            </a:r>
            <a:r>
              <a:rPr lang="nb-NO" dirty="0"/>
              <a:t>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39B6A-9C01-4364-9965-AD0E772CC9A1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4383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7011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05DD7-E45E-4663-B66D-8A8CB6F89C5F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78734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39B6A-9C01-4364-9965-AD0E772CC9A1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6447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Design </a:t>
            </a:r>
            <a:r>
              <a:rPr lang="nb-NO" dirty="0" err="1"/>
              <a:t>exploration</a:t>
            </a:r>
            <a:r>
              <a:rPr lang="nb-NO" dirty="0"/>
              <a:t> </a:t>
            </a:r>
            <a:r>
              <a:rPr lang="nb-NO" dirty="0" err="1"/>
              <a:t>method</a:t>
            </a:r>
            <a:r>
              <a:rPr lang="nb-NO" dirty="0"/>
              <a:t> in order to </a:t>
            </a:r>
            <a:r>
              <a:rPr lang="nb-NO" dirty="0" err="1"/>
              <a:t>optimze</a:t>
            </a:r>
            <a:r>
              <a:rPr lang="nb-NO" dirty="0"/>
              <a:t>. It is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an input </a:t>
            </a:r>
            <a:r>
              <a:rPr lang="nb-NO" dirty="0" err="1"/>
              <a:t>of</a:t>
            </a:r>
            <a:r>
              <a:rPr lang="nb-NO" dirty="0"/>
              <a:t> different parameters </a:t>
            </a:r>
            <a:r>
              <a:rPr lang="nb-NO" dirty="0" err="1"/>
              <a:t>of</a:t>
            </a:r>
            <a:r>
              <a:rPr lang="nb-NO" dirty="0"/>
              <a:t> an </a:t>
            </a:r>
            <a:r>
              <a:rPr lang="nb-NO" dirty="0" err="1"/>
              <a:t>object</a:t>
            </a:r>
            <a:r>
              <a:rPr lang="nb-NO" dirty="0"/>
              <a:t> or a </a:t>
            </a:r>
            <a:r>
              <a:rPr lang="nb-NO" dirty="0" err="1"/>
              <a:t>construction</a:t>
            </a:r>
            <a:r>
              <a:rPr lang="nb-NO" dirty="0"/>
              <a:t> in order to </a:t>
            </a:r>
            <a:r>
              <a:rPr lang="nb-NO" dirty="0" err="1"/>
              <a:t>explore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consequences</a:t>
            </a:r>
            <a:r>
              <a:rPr lang="nb-NO" dirty="0"/>
              <a:t> 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dependencies</a:t>
            </a:r>
            <a:r>
              <a:rPr lang="nb-NO" dirty="0"/>
              <a:t>. If </a:t>
            </a:r>
            <a:r>
              <a:rPr lang="nb-NO" dirty="0" err="1"/>
              <a:t>we</a:t>
            </a:r>
            <a:r>
              <a:rPr lang="nb-NO" dirty="0"/>
              <a:t> reduce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thickness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 </a:t>
            </a:r>
            <a:r>
              <a:rPr lang="nb-NO" dirty="0" err="1"/>
              <a:t>certain</a:t>
            </a:r>
            <a:r>
              <a:rPr lang="nb-NO" dirty="0"/>
              <a:t> material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chair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consequences</a:t>
            </a:r>
            <a:r>
              <a:rPr lang="nb-NO" dirty="0"/>
              <a:t> for </a:t>
            </a:r>
            <a:r>
              <a:rPr lang="nb-NO" dirty="0" err="1"/>
              <a:t>price</a:t>
            </a:r>
            <a:r>
              <a:rPr lang="nb-NO" dirty="0"/>
              <a:t> and </a:t>
            </a:r>
            <a:r>
              <a:rPr lang="nb-NO" dirty="0" err="1"/>
              <a:t>strength</a:t>
            </a:r>
            <a:r>
              <a:rPr lang="nb-NO" dirty="0"/>
              <a:t>? </a:t>
            </a:r>
            <a:r>
              <a:rPr lang="nb-NO" dirty="0" err="1"/>
              <a:t>Moreover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choice</a:t>
            </a:r>
            <a:r>
              <a:rPr lang="nb-NO" dirty="0"/>
              <a:t> material or </a:t>
            </a:r>
            <a:r>
              <a:rPr lang="nb-NO" dirty="0" err="1"/>
              <a:t>changing</a:t>
            </a:r>
            <a:r>
              <a:rPr lang="nb-NO" dirty="0"/>
              <a:t> type </a:t>
            </a:r>
            <a:r>
              <a:rPr lang="nb-NO" dirty="0" err="1"/>
              <a:t>of</a:t>
            </a:r>
            <a:r>
              <a:rPr lang="nb-NO" dirty="0"/>
              <a:t> material </a:t>
            </a:r>
            <a:r>
              <a:rPr lang="nb-NO" dirty="0" err="1"/>
              <a:t>mean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CO2 </a:t>
            </a:r>
            <a:r>
              <a:rPr lang="nb-NO" dirty="0" err="1"/>
              <a:t>footprint</a:t>
            </a:r>
            <a:r>
              <a:rPr lang="nb-NO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39B6A-9C01-4364-9965-AD0E772CC9A1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36308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 dirty="0" err="1"/>
              <a:t>Exploring</a:t>
            </a:r>
            <a:r>
              <a:rPr lang="nb-NO" sz="1200" dirty="0"/>
              <a:t> </a:t>
            </a:r>
            <a:r>
              <a:rPr lang="nb-NO" sz="1200" dirty="0" err="1"/>
              <a:t>the</a:t>
            </a:r>
            <a:r>
              <a:rPr lang="nb-NO" sz="1200" dirty="0"/>
              <a:t> different parameters and </a:t>
            </a:r>
            <a:r>
              <a:rPr lang="nb-NO" sz="1200" dirty="0" err="1"/>
              <a:t>their</a:t>
            </a:r>
            <a:r>
              <a:rPr lang="nb-NO" sz="1200" dirty="0"/>
              <a:t> </a:t>
            </a:r>
            <a:r>
              <a:rPr lang="nb-NO" sz="1200" dirty="0" err="1"/>
              <a:t>interdendencies</a:t>
            </a:r>
            <a:r>
              <a:rPr lang="nb-NO" sz="1200" dirty="0"/>
              <a:t> </a:t>
            </a:r>
            <a:r>
              <a:rPr lang="nb-NO" sz="1200" dirty="0" err="1"/>
              <a:t>may</a:t>
            </a:r>
            <a:r>
              <a:rPr lang="nb-NO" sz="1200" dirty="0"/>
              <a:t> lead to </a:t>
            </a:r>
            <a:r>
              <a:rPr lang="nb-NO" sz="1200" dirty="0" err="1"/>
              <a:t>even</a:t>
            </a:r>
            <a:r>
              <a:rPr lang="nb-NO" sz="1200" dirty="0"/>
              <a:t> </a:t>
            </a:r>
            <a:r>
              <a:rPr lang="nb-NO" sz="1200" dirty="0" err="1"/>
              <a:t>new</a:t>
            </a:r>
            <a:r>
              <a:rPr lang="nb-NO" sz="1200" dirty="0"/>
              <a:t> design </a:t>
            </a:r>
            <a:r>
              <a:rPr lang="nb-NO" sz="1200" dirty="0" err="1"/>
              <a:t>outcomes</a:t>
            </a:r>
            <a:r>
              <a:rPr lang="nb-NO" sz="1200" dirty="0"/>
              <a:t>, in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example</a:t>
            </a:r>
            <a:r>
              <a:rPr lang="nb-NO" sz="1200" dirty="0"/>
              <a:t> </a:t>
            </a:r>
            <a:r>
              <a:rPr lang="nb-NO" sz="1200" dirty="0" err="1"/>
              <a:t>of</a:t>
            </a:r>
            <a:r>
              <a:rPr lang="nb-NO" sz="1200" dirty="0"/>
              <a:t>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chair</a:t>
            </a:r>
            <a:r>
              <a:rPr lang="nb-NO" sz="1200" dirty="0"/>
              <a:t> an (</a:t>
            </a:r>
            <a:r>
              <a:rPr lang="nb-NO" sz="1200" dirty="0" err="1"/>
              <a:t>hypothetic</a:t>
            </a:r>
            <a:r>
              <a:rPr lang="nb-NO" sz="1200" dirty="0"/>
              <a:t>) </a:t>
            </a:r>
            <a:r>
              <a:rPr lang="nb-NO" sz="1200" dirty="0" err="1"/>
              <a:t>optimization</a:t>
            </a:r>
            <a:r>
              <a:rPr lang="nb-NO" sz="1200" dirty="0"/>
              <a:t> </a:t>
            </a:r>
            <a:r>
              <a:rPr lang="nb-NO" sz="1200" dirty="0" err="1"/>
              <a:t>of</a:t>
            </a:r>
            <a:r>
              <a:rPr lang="nb-NO" sz="1200" dirty="0"/>
              <a:t> </a:t>
            </a:r>
            <a:r>
              <a:rPr lang="nb-NO" sz="1200" dirty="0" err="1"/>
              <a:t>width</a:t>
            </a:r>
            <a:r>
              <a:rPr lang="nb-NO" sz="1200" dirty="0"/>
              <a:t>, </a:t>
            </a:r>
            <a:r>
              <a:rPr lang="nb-NO" sz="1200" dirty="0" err="1"/>
              <a:t>height</a:t>
            </a:r>
            <a:r>
              <a:rPr lang="nb-NO" sz="1200" dirty="0"/>
              <a:t>, </a:t>
            </a:r>
            <a:r>
              <a:rPr lang="nb-NO" sz="1200" dirty="0" err="1"/>
              <a:t>thickness</a:t>
            </a:r>
            <a:r>
              <a:rPr lang="nb-NO" sz="1200" dirty="0"/>
              <a:t> in </a:t>
            </a:r>
            <a:r>
              <a:rPr lang="nb-NO" sz="1200" dirty="0" err="1"/>
              <a:t>relation</a:t>
            </a:r>
            <a:r>
              <a:rPr lang="nb-NO" sz="1200" dirty="0"/>
              <a:t> to </a:t>
            </a:r>
            <a:r>
              <a:rPr lang="nb-NO" sz="1200" dirty="0" err="1"/>
              <a:t>the</a:t>
            </a:r>
            <a:r>
              <a:rPr lang="nb-NO" sz="1200" dirty="0"/>
              <a:t> material and </a:t>
            </a:r>
            <a:r>
              <a:rPr lang="nb-NO" sz="1200" dirty="0" err="1"/>
              <a:t>the</a:t>
            </a:r>
            <a:r>
              <a:rPr lang="nb-NO" sz="1200" dirty="0"/>
              <a:t> </a:t>
            </a:r>
            <a:r>
              <a:rPr lang="nb-NO" sz="1200" dirty="0" err="1"/>
              <a:t>associated</a:t>
            </a:r>
            <a:r>
              <a:rPr lang="nb-NO" sz="1200" dirty="0"/>
              <a:t> </a:t>
            </a:r>
            <a:r>
              <a:rPr lang="nb-NO" sz="1200" dirty="0" err="1"/>
              <a:t>properties</a:t>
            </a:r>
            <a:r>
              <a:rPr lang="nb-NO" sz="1200" dirty="0"/>
              <a:t> </a:t>
            </a:r>
            <a:r>
              <a:rPr lang="nb-NO" sz="1200" dirty="0" err="1"/>
              <a:t>of</a:t>
            </a:r>
            <a:r>
              <a:rPr lang="nb-NO" sz="1200" dirty="0"/>
              <a:t> </a:t>
            </a:r>
            <a:r>
              <a:rPr lang="nb-NO" sz="1200" dirty="0" err="1"/>
              <a:t>the</a:t>
            </a:r>
            <a:r>
              <a:rPr lang="nb-NO" sz="1200" dirty="0"/>
              <a:t> material. The </a:t>
            </a:r>
            <a:r>
              <a:rPr lang="nb-NO" sz="1200" dirty="0" err="1"/>
              <a:t>chair</a:t>
            </a:r>
            <a:r>
              <a:rPr lang="nb-NO" sz="1200" dirty="0"/>
              <a:t> just as en </a:t>
            </a:r>
            <a:r>
              <a:rPr lang="nb-NO" sz="1200" dirty="0" err="1"/>
              <a:t>exemplification</a:t>
            </a:r>
            <a:r>
              <a:rPr lang="nb-NO" sz="1200" dirty="0"/>
              <a:t>. </a:t>
            </a:r>
            <a:r>
              <a:rPr lang="nb-NO" sz="1200" dirty="0" err="1"/>
              <a:t>We</a:t>
            </a:r>
            <a:r>
              <a:rPr lang="nb-NO" sz="1200" dirty="0"/>
              <a:t> plan to </a:t>
            </a:r>
            <a:r>
              <a:rPr lang="nb-NO" sz="1200" dirty="0" err="1"/>
              <a:t>apply</a:t>
            </a:r>
            <a:r>
              <a:rPr lang="nb-NO" sz="1200" dirty="0"/>
              <a:t> </a:t>
            </a:r>
            <a:r>
              <a:rPr lang="nb-NO" sz="1200" dirty="0" err="1"/>
              <a:t>this</a:t>
            </a:r>
            <a:r>
              <a:rPr lang="nb-NO" sz="1200" dirty="0"/>
              <a:t> </a:t>
            </a:r>
            <a:r>
              <a:rPr lang="nb-NO" sz="1200" dirty="0" err="1"/>
              <a:t>method</a:t>
            </a:r>
            <a:r>
              <a:rPr lang="nb-NO" sz="1200" dirty="0"/>
              <a:t> to a </a:t>
            </a:r>
            <a:r>
              <a:rPr lang="nb-NO" sz="1200" dirty="0" err="1"/>
              <a:t>load</a:t>
            </a:r>
            <a:r>
              <a:rPr lang="nb-NO" sz="1200" dirty="0"/>
              <a:t> </a:t>
            </a:r>
            <a:r>
              <a:rPr lang="nb-NO" sz="1200" dirty="0" err="1"/>
              <a:t>bearing</a:t>
            </a:r>
            <a:r>
              <a:rPr lang="nb-NO" sz="1200" dirty="0"/>
              <a:t> </a:t>
            </a:r>
            <a:r>
              <a:rPr lang="nb-NO" sz="1200" dirty="0" err="1"/>
              <a:t>wood</a:t>
            </a:r>
            <a:r>
              <a:rPr lang="nb-NO" sz="1200" dirty="0"/>
              <a:t> </a:t>
            </a:r>
            <a:r>
              <a:rPr lang="nb-NO" sz="1200" dirty="0" err="1"/>
              <a:t>structure</a:t>
            </a:r>
            <a:r>
              <a:rPr lang="nb-NO" sz="1200" dirty="0"/>
              <a:t> </a:t>
            </a:r>
            <a:r>
              <a:rPr lang="nb-NO" sz="1200" dirty="0" err="1"/>
              <a:t>provide</a:t>
            </a:r>
            <a:r>
              <a:rPr lang="nb-NO" sz="1200" dirty="0"/>
              <a:t> by </a:t>
            </a:r>
            <a:r>
              <a:rPr lang="nb-NO" sz="1200" dirty="0" err="1"/>
              <a:t>one</a:t>
            </a:r>
            <a:r>
              <a:rPr lang="nb-NO" sz="1200" dirty="0"/>
              <a:t> </a:t>
            </a:r>
            <a:r>
              <a:rPr lang="nb-NO" sz="1200" dirty="0" err="1"/>
              <a:t>of</a:t>
            </a:r>
            <a:r>
              <a:rPr lang="nb-NO" sz="1200" dirty="0"/>
              <a:t> </a:t>
            </a:r>
            <a:r>
              <a:rPr lang="nb-NO" sz="1200" dirty="0" err="1"/>
              <a:t>our</a:t>
            </a:r>
            <a:r>
              <a:rPr lang="nb-NO" sz="1200" dirty="0"/>
              <a:t> partners. As </a:t>
            </a:r>
            <a:r>
              <a:rPr lang="nb-NO" sz="1200" dirty="0" err="1"/>
              <a:t>well</a:t>
            </a:r>
            <a:r>
              <a:rPr lang="nb-NO" sz="1200" dirty="0"/>
              <a:t> as to </a:t>
            </a:r>
            <a:r>
              <a:rPr lang="nb-NO" sz="1200" dirty="0" err="1"/>
              <a:t>other</a:t>
            </a:r>
            <a:r>
              <a:rPr lang="nb-NO" sz="1200" dirty="0"/>
              <a:t> </a:t>
            </a:r>
            <a:r>
              <a:rPr lang="nb-NO" sz="1200" dirty="0" err="1"/>
              <a:t>components</a:t>
            </a:r>
            <a:r>
              <a:rPr lang="nb-NO" sz="1200" dirty="0"/>
              <a:t> or parts </a:t>
            </a:r>
            <a:r>
              <a:rPr lang="nb-NO" sz="1200" dirty="0" err="1"/>
              <a:t>of</a:t>
            </a:r>
            <a:r>
              <a:rPr lang="nb-NO" sz="1200" dirty="0"/>
              <a:t> </a:t>
            </a:r>
            <a:r>
              <a:rPr lang="nb-NO" sz="1200" dirty="0" err="1"/>
              <a:t>installations</a:t>
            </a:r>
            <a:r>
              <a:rPr lang="nb-NO" sz="1200" dirty="0"/>
              <a:t> or parts </a:t>
            </a:r>
            <a:r>
              <a:rPr lang="nb-NO" sz="1200" dirty="0" err="1"/>
              <a:t>of</a:t>
            </a:r>
            <a:r>
              <a:rPr lang="nb-NO" sz="1200" dirty="0"/>
              <a:t> </a:t>
            </a:r>
            <a:r>
              <a:rPr lang="nb-NO" sz="1200" dirty="0" err="1"/>
              <a:t>construction</a:t>
            </a:r>
            <a:r>
              <a:rPr lang="nb-NO" sz="1200" dirty="0"/>
              <a:t>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39B6A-9C01-4364-9965-AD0E772CC9A1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42386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 dirty="0"/>
              <a:t>-</a:t>
            </a:r>
            <a:r>
              <a:rPr lang="nb-NO" sz="1200" dirty="0" err="1"/>
              <a:t>if</a:t>
            </a:r>
            <a:r>
              <a:rPr lang="nb-NO" sz="1200" dirty="0"/>
              <a:t> </a:t>
            </a:r>
            <a:r>
              <a:rPr lang="nb-NO" sz="1200" dirty="0" err="1"/>
              <a:t>properties</a:t>
            </a:r>
            <a:r>
              <a:rPr lang="nb-NO" sz="1200" dirty="0"/>
              <a:t> </a:t>
            </a:r>
            <a:r>
              <a:rPr lang="nb-NO" sz="1200" dirty="0" err="1"/>
              <a:t>are</a:t>
            </a:r>
            <a:r>
              <a:rPr lang="nb-NO" sz="1200" dirty="0"/>
              <a:t> </a:t>
            </a:r>
            <a:r>
              <a:rPr lang="nb-NO" sz="1200" dirty="0" err="1"/>
              <a:t>comparable</a:t>
            </a:r>
            <a:r>
              <a:rPr lang="nb-NO" sz="1200" dirty="0"/>
              <a:t> to mineral </a:t>
            </a:r>
            <a:r>
              <a:rPr lang="nb-NO" sz="1200" dirty="0" err="1"/>
              <a:t>wool</a:t>
            </a:r>
            <a:r>
              <a:rPr lang="nb-NO" sz="1200" dirty="0"/>
              <a:t>, </a:t>
            </a:r>
            <a:r>
              <a:rPr lang="nb-NO" sz="1200" dirty="0" err="1"/>
              <a:t>additional</a:t>
            </a:r>
            <a:r>
              <a:rPr lang="nb-NO" sz="1200" dirty="0"/>
              <a:t> </a:t>
            </a:r>
            <a:r>
              <a:rPr lang="nb-NO" sz="1200" dirty="0" err="1"/>
              <a:t>qualities</a:t>
            </a:r>
            <a:r>
              <a:rPr lang="nb-NO" sz="1200" dirty="0"/>
              <a:t> </a:t>
            </a:r>
            <a:r>
              <a:rPr lang="nb-NO" sz="1200" dirty="0" err="1"/>
              <a:t>such</a:t>
            </a:r>
            <a:r>
              <a:rPr lang="nb-NO" sz="1200" dirty="0"/>
              <a:t> as </a:t>
            </a:r>
            <a:r>
              <a:rPr lang="nb-NO" sz="1200" dirty="0" err="1"/>
              <a:t>local</a:t>
            </a:r>
            <a:r>
              <a:rPr lang="nb-NO" sz="1200" dirty="0"/>
              <a:t> </a:t>
            </a:r>
            <a:r>
              <a:rPr lang="nb-NO" sz="1200" dirty="0" err="1"/>
              <a:t>production</a:t>
            </a:r>
            <a:r>
              <a:rPr lang="nb-NO" sz="1200" dirty="0"/>
              <a:t> in Norway and </a:t>
            </a:r>
            <a:r>
              <a:rPr lang="nb-NO" sz="1200" dirty="0" err="1"/>
              <a:t>lower</a:t>
            </a:r>
            <a:r>
              <a:rPr lang="nb-NO" sz="1200" dirty="0"/>
              <a:t> </a:t>
            </a:r>
            <a:r>
              <a:rPr lang="nb-NO" sz="1200" dirty="0" err="1"/>
              <a:t>environmental</a:t>
            </a:r>
            <a:r>
              <a:rPr lang="nb-NO" sz="1200" dirty="0"/>
              <a:t> </a:t>
            </a:r>
            <a:r>
              <a:rPr lang="nb-NO" sz="1200" dirty="0" err="1"/>
              <a:t>impact</a:t>
            </a:r>
            <a:r>
              <a:rPr lang="nb-NO" sz="1200" dirty="0"/>
              <a:t> </a:t>
            </a:r>
            <a:r>
              <a:rPr lang="nb-NO" sz="1200" dirty="0" err="1"/>
              <a:t>of</a:t>
            </a:r>
            <a:r>
              <a:rPr lang="nb-NO" sz="1200" dirty="0"/>
              <a:t> </a:t>
            </a:r>
            <a:r>
              <a:rPr lang="nb-NO" sz="1200" dirty="0" err="1"/>
              <a:t>wood</a:t>
            </a:r>
            <a:r>
              <a:rPr lang="nb-NO" sz="1200" dirty="0"/>
              <a:t> fiber </a:t>
            </a:r>
            <a:r>
              <a:rPr lang="nb-NO" sz="1200" dirty="0" err="1"/>
              <a:t>production</a:t>
            </a:r>
            <a:r>
              <a:rPr lang="nb-NO" sz="1200" dirty="0"/>
              <a:t> </a:t>
            </a:r>
            <a:r>
              <a:rPr lang="nb-NO" sz="1200" dirty="0" err="1"/>
              <a:t>would</a:t>
            </a:r>
            <a:r>
              <a:rPr lang="nb-NO" sz="1200" dirty="0"/>
              <a:t> </a:t>
            </a:r>
            <a:r>
              <a:rPr lang="nb-NO" sz="1200" dirty="0" err="1"/>
              <a:t>suggest</a:t>
            </a:r>
            <a:r>
              <a:rPr lang="nb-NO" sz="1200" dirty="0"/>
              <a:t> </a:t>
            </a:r>
            <a:r>
              <a:rPr lang="nb-NO" sz="1200" dirty="0" err="1"/>
              <a:t>this</a:t>
            </a:r>
            <a:r>
              <a:rPr lang="nb-NO" sz="1200" dirty="0"/>
              <a:t> to be a </a:t>
            </a:r>
            <a:r>
              <a:rPr lang="nb-NO" sz="1200" dirty="0" err="1"/>
              <a:t>good</a:t>
            </a:r>
            <a:r>
              <a:rPr lang="nb-NO" sz="1200" dirty="0"/>
              <a:t> </a:t>
            </a:r>
            <a:r>
              <a:rPr lang="nb-NO" sz="1200" dirty="0" err="1"/>
              <a:t>choice</a:t>
            </a:r>
            <a:r>
              <a:rPr lang="nb-NO" sz="1200" dirty="0"/>
              <a:t> for </a:t>
            </a:r>
            <a:r>
              <a:rPr lang="nb-NO" sz="1200" dirty="0" err="1"/>
              <a:t>buildings</a:t>
            </a:r>
            <a:r>
              <a:rPr lang="nb-NO" sz="1200" dirty="0"/>
              <a:t> in ZEN areas</a:t>
            </a:r>
            <a:r>
              <a:rPr lang="nb-NO" dirty="0"/>
              <a:t>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39B6A-9C01-4364-9965-AD0E772CC9A1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4160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dirty="0" err="1"/>
              <a:t>Building</a:t>
            </a:r>
            <a:r>
              <a:rPr lang="nb-NO" sz="1200" dirty="0"/>
              <a:t> design as </a:t>
            </a:r>
            <a:r>
              <a:rPr lang="nb-NO" sz="1200" dirty="0" err="1"/>
              <a:t>piece</a:t>
            </a:r>
            <a:r>
              <a:rPr lang="nb-NO" sz="1200" dirty="0"/>
              <a:t> </a:t>
            </a:r>
            <a:r>
              <a:rPr lang="nb-NO" sz="1200" dirty="0" err="1"/>
              <a:t>of</a:t>
            </a:r>
            <a:r>
              <a:rPr lang="nb-NO" sz="1200" dirty="0"/>
              <a:t> a jig-</a:t>
            </a:r>
            <a:r>
              <a:rPr lang="nb-NO" sz="1200" dirty="0" err="1"/>
              <a:t>saw</a:t>
            </a:r>
            <a:r>
              <a:rPr lang="nb-NO" sz="1200" dirty="0"/>
              <a:t> </a:t>
            </a:r>
            <a:r>
              <a:rPr lang="nb-NO" sz="1200" dirty="0" err="1"/>
              <a:t>puzzle</a:t>
            </a:r>
            <a:r>
              <a:rPr lang="nb-NO" sz="1200" dirty="0"/>
              <a:t>.</a:t>
            </a:r>
          </a:p>
          <a:p>
            <a:endParaRPr lang="nb-NO" sz="1200" dirty="0"/>
          </a:p>
          <a:p>
            <a:r>
              <a:rPr lang="nb-NO" sz="1200" dirty="0"/>
              <a:t>The </a:t>
            </a:r>
            <a:r>
              <a:rPr lang="nb-NO" sz="1200" dirty="0" err="1"/>
              <a:t>specific</a:t>
            </a:r>
            <a:r>
              <a:rPr lang="nb-NO" sz="1200" dirty="0"/>
              <a:t> design has to </a:t>
            </a:r>
            <a:r>
              <a:rPr lang="nb-NO" sz="1200" dirty="0" err="1"/>
              <a:t>fit</a:t>
            </a:r>
            <a:r>
              <a:rPr lang="nb-NO" sz="1200" dirty="0"/>
              <a:t> and to </a:t>
            </a:r>
            <a:r>
              <a:rPr lang="nb-NO" sz="1200" dirty="0" err="1"/>
              <a:t>correspond</a:t>
            </a:r>
            <a:r>
              <a:rPr lang="nb-NO" sz="1200" dirty="0"/>
              <a:t> </a:t>
            </a:r>
            <a:r>
              <a:rPr lang="nb-NO" sz="1200" dirty="0" err="1"/>
              <a:t>with</a:t>
            </a:r>
            <a:r>
              <a:rPr lang="nb-NO" sz="1200" dirty="0"/>
              <a:t> a </a:t>
            </a:r>
            <a:r>
              <a:rPr lang="nb-NO" sz="1200" dirty="0" err="1"/>
              <a:t>greater</a:t>
            </a:r>
            <a:r>
              <a:rPr lang="nb-NO" sz="1200" dirty="0"/>
              <a:t> system. </a:t>
            </a:r>
          </a:p>
          <a:p>
            <a:endParaRPr lang="nb-NO" sz="1100" dirty="0"/>
          </a:p>
          <a:p>
            <a:pPr fontAlgn="ctr"/>
            <a:r>
              <a:rPr lang="nb-NO" sz="1200" dirty="0"/>
              <a:t>Solutions </a:t>
            </a:r>
            <a:r>
              <a:rPr lang="nb-NO" sz="1200" dirty="0" err="1"/>
              <a:t>developed</a:t>
            </a:r>
            <a:r>
              <a:rPr lang="nb-NO" sz="1200" dirty="0"/>
              <a:t> for </a:t>
            </a:r>
            <a:r>
              <a:rPr lang="nb-NO" sz="1200" dirty="0" err="1"/>
              <a:t>buildings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also</a:t>
            </a:r>
            <a:r>
              <a:rPr lang="nb-NO" sz="1200" dirty="0"/>
              <a:t> be relevant for </a:t>
            </a:r>
            <a:r>
              <a:rPr lang="nb-NO" sz="1200" dirty="0" err="1"/>
              <a:t>neighbourhoods</a:t>
            </a:r>
            <a:r>
              <a:rPr lang="nb-NO" sz="1200" dirty="0"/>
              <a:t> </a:t>
            </a:r>
            <a:r>
              <a:rPr lang="nb-NO" sz="1200" dirty="0" err="1"/>
              <a:t>either</a:t>
            </a:r>
            <a:r>
              <a:rPr lang="nb-NO" sz="1200" dirty="0"/>
              <a:t> </a:t>
            </a:r>
            <a:r>
              <a:rPr lang="nb-NO" sz="1200" dirty="0" err="1"/>
              <a:t>through</a:t>
            </a:r>
            <a:r>
              <a:rPr lang="nb-NO" sz="1200" dirty="0"/>
              <a:t> </a:t>
            </a:r>
            <a:r>
              <a:rPr lang="nb-NO" sz="1200" dirty="0" err="1"/>
              <a:t>muliplication</a:t>
            </a:r>
            <a:r>
              <a:rPr lang="nb-NO" sz="1200" dirty="0"/>
              <a:t> or </a:t>
            </a:r>
            <a:r>
              <a:rPr lang="nb-NO" sz="1200" dirty="0" err="1"/>
              <a:t>connection</a:t>
            </a:r>
            <a:r>
              <a:rPr lang="nb-NO" sz="1100" dirty="0"/>
              <a:t>.</a:t>
            </a:r>
            <a:r>
              <a:rPr lang="nb-NO" dirty="0"/>
              <a:t>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39B6A-9C01-4364-9965-AD0E772CC9A1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35199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dirty="0" err="1"/>
              <a:t>Building</a:t>
            </a:r>
            <a:r>
              <a:rPr lang="nb-NO" sz="1200" dirty="0"/>
              <a:t> as </a:t>
            </a:r>
            <a:r>
              <a:rPr lang="nb-NO" sz="1200" dirty="0" err="1"/>
              <a:t>piece</a:t>
            </a:r>
            <a:r>
              <a:rPr lang="nb-NO" sz="1200" dirty="0"/>
              <a:t> </a:t>
            </a:r>
            <a:r>
              <a:rPr lang="nb-NO" sz="1200" dirty="0" err="1"/>
              <a:t>of</a:t>
            </a:r>
            <a:r>
              <a:rPr lang="nb-NO" sz="1200" dirty="0"/>
              <a:t> a jig-</a:t>
            </a:r>
            <a:r>
              <a:rPr lang="nb-NO" sz="1200" dirty="0" err="1"/>
              <a:t>saw</a:t>
            </a:r>
            <a:r>
              <a:rPr lang="nb-NO" sz="1200" dirty="0"/>
              <a:t> </a:t>
            </a:r>
            <a:r>
              <a:rPr lang="nb-NO" sz="1200" dirty="0" err="1"/>
              <a:t>puzzle</a:t>
            </a:r>
            <a:r>
              <a:rPr lang="nb-NO" sz="1200" dirty="0"/>
              <a:t>.</a:t>
            </a:r>
          </a:p>
          <a:p>
            <a:endParaRPr lang="nb-NO" sz="1200" dirty="0"/>
          </a:p>
          <a:p>
            <a:r>
              <a:rPr lang="nb-NO" sz="1200" dirty="0"/>
              <a:t>The </a:t>
            </a:r>
            <a:r>
              <a:rPr lang="nb-NO" sz="1200" dirty="0" err="1"/>
              <a:t>specific</a:t>
            </a:r>
            <a:r>
              <a:rPr lang="nb-NO" sz="1200" dirty="0"/>
              <a:t> design has to </a:t>
            </a:r>
            <a:r>
              <a:rPr lang="nb-NO" sz="1200" dirty="0" err="1"/>
              <a:t>fit</a:t>
            </a:r>
            <a:r>
              <a:rPr lang="nb-NO" sz="1200" dirty="0"/>
              <a:t> and to </a:t>
            </a:r>
            <a:r>
              <a:rPr lang="nb-NO" sz="1200" dirty="0" err="1"/>
              <a:t>correspond</a:t>
            </a:r>
            <a:r>
              <a:rPr lang="nb-NO" sz="1200" dirty="0"/>
              <a:t> </a:t>
            </a:r>
            <a:r>
              <a:rPr lang="nb-NO" sz="1200" dirty="0" err="1"/>
              <a:t>with</a:t>
            </a:r>
            <a:r>
              <a:rPr lang="nb-NO" sz="1200" dirty="0"/>
              <a:t> a </a:t>
            </a:r>
            <a:r>
              <a:rPr lang="nb-NO" sz="1200" dirty="0" err="1"/>
              <a:t>greater</a:t>
            </a:r>
            <a:r>
              <a:rPr lang="nb-NO" sz="1200" dirty="0"/>
              <a:t> system. </a:t>
            </a:r>
          </a:p>
          <a:p>
            <a:endParaRPr lang="nb-NO" sz="1100" dirty="0"/>
          </a:p>
          <a:p>
            <a:pPr fontAlgn="ctr"/>
            <a:r>
              <a:rPr lang="nb-NO" sz="1200" dirty="0"/>
              <a:t>Solutions </a:t>
            </a:r>
            <a:r>
              <a:rPr lang="nb-NO" sz="1200" dirty="0" err="1"/>
              <a:t>developed</a:t>
            </a:r>
            <a:r>
              <a:rPr lang="nb-NO" sz="1200" dirty="0"/>
              <a:t> for </a:t>
            </a:r>
            <a:r>
              <a:rPr lang="nb-NO" sz="1200" dirty="0" err="1"/>
              <a:t>buildings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also</a:t>
            </a:r>
            <a:r>
              <a:rPr lang="nb-NO" sz="1200" dirty="0"/>
              <a:t> be relevant for </a:t>
            </a:r>
            <a:r>
              <a:rPr lang="nb-NO" sz="1200" dirty="0" err="1"/>
              <a:t>neighbourhoods</a:t>
            </a:r>
            <a:r>
              <a:rPr lang="nb-NO" sz="1200" dirty="0"/>
              <a:t> </a:t>
            </a:r>
            <a:r>
              <a:rPr lang="nb-NO" sz="1200" dirty="0" err="1"/>
              <a:t>either</a:t>
            </a:r>
            <a:r>
              <a:rPr lang="nb-NO" sz="1200" dirty="0"/>
              <a:t> </a:t>
            </a:r>
            <a:r>
              <a:rPr lang="nb-NO" sz="1200" dirty="0" err="1"/>
              <a:t>through</a:t>
            </a:r>
            <a:r>
              <a:rPr lang="nb-NO" sz="1200" dirty="0"/>
              <a:t> </a:t>
            </a:r>
            <a:r>
              <a:rPr lang="nb-NO" sz="1200" dirty="0" err="1"/>
              <a:t>muliplication</a:t>
            </a:r>
            <a:r>
              <a:rPr lang="nb-NO" sz="1200" dirty="0"/>
              <a:t> or </a:t>
            </a:r>
            <a:r>
              <a:rPr lang="nb-NO" sz="1200" dirty="0" err="1"/>
              <a:t>connection</a:t>
            </a:r>
            <a:r>
              <a:rPr lang="nb-NO" sz="1100" dirty="0"/>
              <a:t>.</a:t>
            </a:r>
            <a:r>
              <a:rPr lang="nb-NO" dirty="0"/>
              <a:t>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39B6A-9C01-4364-9965-AD0E772CC9A1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5908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dirty="0" err="1"/>
              <a:t>Building</a:t>
            </a:r>
            <a:r>
              <a:rPr lang="nb-NO" sz="1200" dirty="0"/>
              <a:t> as </a:t>
            </a:r>
            <a:r>
              <a:rPr lang="nb-NO" sz="1200" dirty="0" err="1"/>
              <a:t>piece</a:t>
            </a:r>
            <a:r>
              <a:rPr lang="nb-NO" sz="1200" dirty="0"/>
              <a:t> </a:t>
            </a:r>
            <a:r>
              <a:rPr lang="nb-NO" sz="1200" dirty="0" err="1"/>
              <a:t>of</a:t>
            </a:r>
            <a:r>
              <a:rPr lang="nb-NO" sz="1200" dirty="0"/>
              <a:t> a jig-</a:t>
            </a:r>
            <a:r>
              <a:rPr lang="nb-NO" sz="1200" dirty="0" err="1"/>
              <a:t>saw</a:t>
            </a:r>
            <a:r>
              <a:rPr lang="nb-NO" sz="1200" dirty="0"/>
              <a:t> </a:t>
            </a:r>
            <a:r>
              <a:rPr lang="nb-NO" sz="1200" dirty="0" err="1"/>
              <a:t>puzzle</a:t>
            </a:r>
            <a:r>
              <a:rPr lang="nb-NO" sz="1200" dirty="0"/>
              <a:t>.</a:t>
            </a:r>
          </a:p>
          <a:p>
            <a:endParaRPr lang="nb-NO" sz="1200" dirty="0"/>
          </a:p>
          <a:p>
            <a:r>
              <a:rPr lang="nb-NO" sz="1200" dirty="0"/>
              <a:t>The </a:t>
            </a:r>
            <a:r>
              <a:rPr lang="nb-NO" sz="1200" dirty="0" err="1"/>
              <a:t>specific</a:t>
            </a:r>
            <a:r>
              <a:rPr lang="nb-NO" sz="1200" dirty="0"/>
              <a:t> design has to </a:t>
            </a:r>
            <a:r>
              <a:rPr lang="nb-NO" sz="1200" dirty="0" err="1"/>
              <a:t>fit</a:t>
            </a:r>
            <a:r>
              <a:rPr lang="nb-NO" sz="1200" dirty="0"/>
              <a:t> and to </a:t>
            </a:r>
            <a:r>
              <a:rPr lang="nb-NO" sz="1200" dirty="0" err="1"/>
              <a:t>correspond</a:t>
            </a:r>
            <a:r>
              <a:rPr lang="nb-NO" sz="1200" dirty="0"/>
              <a:t> </a:t>
            </a:r>
            <a:r>
              <a:rPr lang="nb-NO" sz="1200" dirty="0" err="1"/>
              <a:t>with</a:t>
            </a:r>
            <a:r>
              <a:rPr lang="nb-NO" sz="1200" dirty="0"/>
              <a:t> a </a:t>
            </a:r>
            <a:r>
              <a:rPr lang="nb-NO" sz="1200" dirty="0" err="1"/>
              <a:t>greater</a:t>
            </a:r>
            <a:r>
              <a:rPr lang="nb-NO" sz="1200" dirty="0"/>
              <a:t> system. </a:t>
            </a:r>
          </a:p>
          <a:p>
            <a:endParaRPr lang="nb-NO" sz="1100" dirty="0"/>
          </a:p>
          <a:p>
            <a:pPr fontAlgn="ctr"/>
            <a:r>
              <a:rPr lang="nb-NO" sz="1200" dirty="0"/>
              <a:t>Solutions </a:t>
            </a:r>
            <a:r>
              <a:rPr lang="nb-NO" sz="1200" dirty="0" err="1"/>
              <a:t>developed</a:t>
            </a:r>
            <a:r>
              <a:rPr lang="nb-NO" sz="1200" dirty="0"/>
              <a:t> for </a:t>
            </a:r>
            <a:r>
              <a:rPr lang="nb-NO" sz="1200" dirty="0" err="1"/>
              <a:t>buildings</a:t>
            </a:r>
            <a:r>
              <a:rPr lang="nb-NO" sz="1200" dirty="0"/>
              <a:t> </a:t>
            </a:r>
            <a:r>
              <a:rPr lang="nb-NO" sz="1200" dirty="0" err="1"/>
              <a:t>will</a:t>
            </a:r>
            <a:r>
              <a:rPr lang="nb-NO" sz="1200" dirty="0"/>
              <a:t> </a:t>
            </a:r>
            <a:r>
              <a:rPr lang="nb-NO" sz="1200" dirty="0" err="1"/>
              <a:t>also</a:t>
            </a:r>
            <a:r>
              <a:rPr lang="nb-NO" sz="1200" dirty="0"/>
              <a:t> be relevant for </a:t>
            </a:r>
            <a:r>
              <a:rPr lang="nb-NO" sz="1200" dirty="0" err="1"/>
              <a:t>neighbourhoods</a:t>
            </a:r>
            <a:r>
              <a:rPr lang="nb-NO" sz="1200" dirty="0"/>
              <a:t> </a:t>
            </a:r>
            <a:r>
              <a:rPr lang="nb-NO" sz="1200" dirty="0" err="1"/>
              <a:t>either</a:t>
            </a:r>
            <a:r>
              <a:rPr lang="nb-NO" sz="1200" dirty="0"/>
              <a:t> </a:t>
            </a:r>
            <a:r>
              <a:rPr lang="nb-NO" sz="1200" dirty="0" err="1"/>
              <a:t>through</a:t>
            </a:r>
            <a:r>
              <a:rPr lang="nb-NO" sz="1200" dirty="0"/>
              <a:t> </a:t>
            </a:r>
            <a:r>
              <a:rPr lang="nb-NO" sz="1200" dirty="0" err="1"/>
              <a:t>muliplication</a:t>
            </a:r>
            <a:r>
              <a:rPr lang="nb-NO" sz="1200" dirty="0"/>
              <a:t> or </a:t>
            </a:r>
            <a:r>
              <a:rPr lang="nb-NO" sz="1200" dirty="0" err="1"/>
              <a:t>connection</a:t>
            </a:r>
            <a:r>
              <a:rPr lang="nb-NO" sz="1100" dirty="0"/>
              <a:t>.</a:t>
            </a:r>
            <a:r>
              <a:rPr lang="nb-NO" dirty="0"/>
              <a:t>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39B6A-9C01-4364-9965-AD0E772CC9A1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9567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79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630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8223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0823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803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3139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2815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002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5576" y="3368450"/>
            <a:ext cx="7200800" cy="780630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0" indent="0" algn="l">
              <a:buNone/>
              <a:defRPr sz="2800" i="0" baseline="0">
                <a:solidFill>
                  <a:schemeClr val="tx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/>
              <a:t>Eventuell undertittel på foredrag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55576" y="1801416"/>
            <a:ext cx="7508886" cy="112152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>
              <a:defRPr sz="3700" baseline="0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Tittel på foredrag – kan gå </a:t>
            </a:r>
            <a:br>
              <a:rPr lang="nb-NO" dirty="0"/>
            </a:br>
            <a:r>
              <a:rPr lang="nb-NO" dirty="0"/>
              <a:t>på to linjer</a:t>
            </a:r>
          </a:p>
        </p:txBody>
      </p:sp>
      <p:sp>
        <p:nvSpPr>
          <p:cNvPr id="9" name="Plassholder f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755576" y="4515481"/>
            <a:ext cx="7192493" cy="713719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>
              <a:buFontTx/>
              <a:buNone/>
              <a:defRPr sz="2200" b="0" i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nb-NO" dirty="0"/>
              <a:t>Navn på foredragsholder</a:t>
            </a:r>
          </a:p>
          <a:p>
            <a:pPr lvl="0"/>
            <a:r>
              <a:rPr lang="nb-NO" dirty="0"/>
              <a:t>Sted og dato</a:t>
            </a:r>
          </a:p>
        </p:txBody>
      </p:sp>
    </p:spTree>
    <p:extLst>
      <p:ext uri="{BB962C8B-B14F-4D97-AF65-F5344CB8AC3E}">
        <p14:creationId xmlns:p14="http://schemas.microsoft.com/office/powerpoint/2010/main" val="3603410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C6DDE-8601-42D2-BB46-6EE2042D9D37}" type="datetimeFigureOut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31.01.2018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B97B4-DAF3-4B6C-821F-C7F1936665CA}" type="slidenum">
              <a:rPr lang="nb-N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b-NO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73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1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5576" y="3364367"/>
            <a:ext cx="7200800" cy="709664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0" indent="0" algn="l">
              <a:buNone/>
              <a:defRPr sz="2800" i="0" baseline="0">
                <a:solidFill>
                  <a:schemeClr val="tx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/>
              <a:t>Eventuell undertittel på foredrag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55576" y="1784229"/>
            <a:ext cx="7508886" cy="101956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>
              <a:defRPr sz="3700" baseline="0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Tittel på foredrag – kan gå </a:t>
            </a:r>
            <a:br>
              <a:rPr lang="nb-NO" dirty="0"/>
            </a:br>
            <a:r>
              <a:rPr lang="nb-NO" dirty="0"/>
              <a:t>på to linjer</a:t>
            </a:r>
          </a:p>
        </p:txBody>
      </p:sp>
      <p:sp>
        <p:nvSpPr>
          <p:cNvPr id="9" name="Plassholder f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755576" y="4508357"/>
            <a:ext cx="7192493" cy="648835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>
              <a:buFontTx/>
              <a:buNone/>
              <a:defRPr sz="2200" b="0" i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nb-NO" dirty="0"/>
              <a:t>Navn på foredragsholder</a:t>
            </a:r>
          </a:p>
          <a:p>
            <a:pPr lvl="0"/>
            <a:r>
              <a:rPr lang="nb-NO" dirty="0"/>
              <a:t>Sted og dato</a:t>
            </a:r>
          </a:p>
        </p:txBody>
      </p:sp>
    </p:spTree>
    <p:extLst>
      <p:ext uri="{BB962C8B-B14F-4D97-AF65-F5344CB8AC3E}">
        <p14:creationId xmlns:p14="http://schemas.microsoft.com/office/powerpoint/2010/main" val="2907750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5576" y="3364367"/>
            <a:ext cx="7200800" cy="709664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0" indent="0" algn="l">
              <a:buNone/>
              <a:defRPr sz="2800" i="0" baseline="0">
                <a:solidFill>
                  <a:schemeClr val="tx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/>
              <a:t>Eventuell undertittel på foredrag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55576" y="1784229"/>
            <a:ext cx="7508886" cy="101956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>
              <a:defRPr sz="3700" baseline="0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Tittel på foredrag – kan gå </a:t>
            </a:r>
            <a:br>
              <a:rPr lang="nb-NO" dirty="0"/>
            </a:br>
            <a:r>
              <a:rPr lang="nb-NO" dirty="0"/>
              <a:t>på to linjer</a:t>
            </a:r>
          </a:p>
        </p:txBody>
      </p:sp>
      <p:sp>
        <p:nvSpPr>
          <p:cNvPr id="9" name="Plassholder f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755576" y="4508357"/>
            <a:ext cx="7192493" cy="648835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>
              <a:buFontTx/>
              <a:buNone/>
              <a:defRPr sz="2200" b="0" i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nb-NO" dirty="0"/>
              <a:t>Navn på foredragsholder</a:t>
            </a:r>
          </a:p>
          <a:p>
            <a:pPr lvl="0"/>
            <a:r>
              <a:rPr lang="nb-NO" dirty="0"/>
              <a:t>Sted og dato</a:t>
            </a:r>
          </a:p>
        </p:txBody>
      </p:sp>
    </p:spTree>
    <p:extLst>
      <p:ext uri="{BB962C8B-B14F-4D97-AF65-F5344CB8AC3E}">
        <p14:creationId xmlns:p14="http://schemas.microsoft.com/office/powerpoint/2010/main" val="11972941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5576" y="3364367"/>
            <a:ext cx="7200800" cy="709664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0" indent="0" algn="l">
              <a:buNone/>
              <a:defRPr sz="2800" i="0" baseline="0">
                <a:solidFill>
                  <a:schemeClr val="tx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/>
              <a:t>Eventuell undertittel på foredrag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55576" y="1784229"/>
            <a:ext cx="7508886" cy="101956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>
              <a:defRPr sz="3700" baseline="0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Tittel på foredrag – kan gå </a:t>
            </a:r>
            <a:br>
              <a:rPr lang="nb-NO" dirty="0"/>
            </a:br>
            <a:r>
              <a:rPr lang="nb-NO" dirty="0"/>
              <a:t>på to linjer</a:t>
            </a:r>
          </a:p>
        </p:txBody>
      </p:sp>
      <p:sp>
        <p:nvSpPr>
          <p:cNvPr id="9" name="Plassholder f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755576" y="4508357"/>
            <a:ext cx="7192493" cy="648835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>
              <a:buFontTx/>
              <a:buNone/>
              <a:defRPr sz="2200" b="0" i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nb-NO" dirty="0"/>
              <a:t>Navn på foredragsholder</a:t>
            </a:r>
          </a:p>
          <a:p>
            <a:pPr lvl="0"/>
            <a:r>
              <a:rPr lang="nb-NO" dirty="0"/>
              <a:t>Sted og dato</a:t>
            </a:r>
          </a:p>
        </p:txBody>
      </p:sp>
    </p:spTree>
    <p:extLst>
      <p:ext uri="{BB962C8B-B14F-4D97-AF65-F5344CB8AC3E}">
        <p14:creationId xmlns:p14="http://schemas.microsoft.com/office/powerpoint/2010/main" val="1230258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5576" y="3364367"/>
            <a:ext cx="7200800" cy="709664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0" indent="0" algn="l">
              <a:buNone/>
              <a:defRPr sz="2800" i="0" baseline="0">
                <a:solidFill>
                  <a:schemeClr val="tx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/>
              <a:t>Eventuell undertittel på foredrag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55576" y="1784229"/>
            <a:ext cx="7508886" cy="101956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>
              <a:defRPr sz="3700" baseline="0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Tittel på foredrag – kan gå </a:t>
            </a:r>
            <a:br>
              <a:rPr lang="nb-NO" dirty="0"/>
            </a:br>
            <a:r>
              <a:rPr lang="nb-NO" dirty="0"/>
              <a:t>på to linjer</a:t>
            </a:r>
          </a:p>
        </p:txBody>
      </p:sp>
      <p:sp>
        <p:nvSpPr>
          <p:cNvPr id="9" name="Plassholder f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755576" y="4508357"/>
            <a:ext cx="7192493" cy="648835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>
              <a:buFontTx/>
              <a:buNone/>
              <a:defRPr sz="2200" b="0" i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nb-NO" dirty="0"/>
              <a:t>Navn på foredragsholder</a:t>
            </a:r>
          </a:p>
          <a:p>
            <a:pPr lvl="0"/>
            <a:r>
              <a:rPr lang="nb-NO" dirty="0"/>
              <a:t>Sted og dato</a:t>
            </a:r>
          </a:p>
        </p:txBody>
      </p:sp>
    </p:spTree>
    <p:extLst>
      <p:ext uri="{BB962C8B-B14F-4D97-AF65-F5344CB8AC3E}">
        <p14:creationId xmlns:p14="http://schemas.microsoft.com/office/powerpoint/2010/main" val="19212652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/>
          <p:cNvSpPr>
            <a:spLocks noGrp="1"/>
          </p:cNvSpPr>
          <p:nvPr>
            <p:ph type="title" hasCustomPrompt="1"/>
          </p:nvPr>
        </p:nvSpPr>
        <p:spPr>
          <a:xfrm>
            <a:off x="900386" y="1556792"/>
            <a:ext cx="7344816" cy="9361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defRPr sz="3000" b="1" i="0" cap="none">
                <a:latin typeface="Arial"/>
              </a:defRPr>
            </a:lvl1pPr>
          </a:lstStyle>
          <a:p>
            <a:r>
              <a:rPr lang="nb-NO" dirty="0"/>
              <a:t>Klikk for å skrive inn tittel. </a:t>
            </a:r>
            <a:br>
              <a:rPr lang="nb-NO" dirty="0"/>
            </a:br>
            <a:r>
              <a:rPr lang="nb-NO" dirty="0"/>
              <a:t>1-2 linjer.</a:t>
            </a:r>
          </a:p>
        </p:txBody>
      </p:sp>
      <p:sp>
        <p:nvSpPr>
          <p:cNvPr id="10" name="Plassholder f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899592" y="3068960"/>
            <a:ext cx="7345610" cy="309634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2300" baseline="0">
                <a:latin typeface="Arial"/>
              </a:defRPr>
            </a:lvl1pPr>
          </a:lstStyle>
          <a:p>
            <a:pPr lvl="0"/>
            <a:r>
              <a:rPr lang="nb-NO" dirty="0"/>
              <a:t>Trykk her for å skrive inn ren brødtekst. Maks 60 ord anbefales.</a:t>
            </a:r>
          </a:p>
        </p:txBody>
      </p:sp>
    </p:spTree>
    <p:extLst>
      <p:ext uri="{BB962C8B-B14F-4D97-AF65-F5344CB8AC3E}">
        <p14:creationId xmlns:p14="http://schemas.microsoft.com/office/powerpoint/2010/main" val="4049402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/>
          <p:cNvSpPr>
            <a:spLocks noGrp="1"/>
          </p:cNvSpPr>
          <p:nvPr>
            <p:ph type="title" hasCustomPrompt="1"/>
          </p:nvPr>
        </p:nvSpPr>
        <p:spPr>
          <a:xfrm>
            <a:off x="900386" y="1556792"/>
            <a:ext cx="7416824" cy="9361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defRPr sz="3000" b="1" i="0" cap="none" baseline="0">
                <a:latin typeface="Arial"/>
              </a:defRPr>
            </a:lvl1pPr>
          </a:lstStyle>
          <a:p>
            <a:r>
              <a:rPr lang="nb-NO" dirty="0"/>
              <a:t>Klikk for å skrive inn tittel. </a:t>
            </a:r>
            <a:br>
              <a:rPr lang="nb-NO" dirty="0"/>
            </a:br>
            <a:r>
              <a:rPr lang="nb-NO" dirty="0"/>
              <a:t>1-2 linjer </a:t>
            </a:r>
            <a:br>
              <a:rPr lang="nb-NO" dirty="0"/>
            </a:br>
            <a:endParaRPr lang="nb-NO" dirty="0"/>
          </a:p>
        </p:txBody>
      </p:sp>
      <p:sp>
        <p:nvSpPr>
          <p:cNvPr id="10" name="Plassholder for bilde 9"/>
          <p:cNvSpPr>
            <a:spLocks noGrp="1"/>
          </p:cNvSpPr>
          <p:nvPr>
            <p:ph type="pic" sz="quarter" idx="14" hasCustomPrompt="1"/>
          </p:nvPr>
        </p:nvSpPr>
        <p:spPr>
          <a:xfrm>
            <a:off x="899592" y="2996952"/>
            <a:ext cx="7417618" cy="3132348"/>
          </a:xfrm>
          <a:prstGeom prst="rect">
            <a:avLst/>
          </a:prstGeom>
        </p:spPr>
        <p:txBody>
          <a:bodyPr vert="horz"/>
          <a:lstStyle>
            <a:lvl1pPr>
              <a:defRPr baseline="0"/>
            </a:lvl1pPr>
          </a:lstStyle>
          <a:p>
            <a:r>
              <a:rPr lang="nb-NO" dirty="0"/>
              <a:t>Klikk her for å sette inn bilde/illustrasjon</a:t>
            </a:r>
          </a:p>
        </p:txBody>
      </p:sp>
    </p:spTree>
    <p:extLst>
      <p:ext uri="{BB962C8B-B14F-4D97-AF65-F5344CB8AC3E}">
        <p14:creationId xmlns:p14="http://schemas.microsoft.com/office/powerpoint/2010/main" val="34462340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2"/>
          <p:cNvSpPr>
            <a:spLocks noGrp="1"/>
          </p:cNvSpPr>
          <p:nvPr>
            <p:ph type="pic" idx="1" hasCustomPrompt="1"/>
          </p:nvPr>
        </p:nvSpPr>
        <p:spPr>
          <a:xfrm>
            <a:off x="900386" y="1556792"/>
            <a:ext cx="7488038" cy="38164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dirty="0"/>
              <a:t>Trykk her for å sette inn bilde</a:t>
            </a:r>
          </a:p>
        </p:txBody>
      </p:sp>
      <p:sp>
        <p:nvSpPr>
          <p:cNvPr id="6" name="Plassholder for tekst 9"/>
          <p:cNvSpPr>
            <a:spLocks noGrp="1"/>
          </p:cNvSpPr>
          <p:nvPr>
            <p:ph type="body" sz="quarter" idx="13" hasCustomPrompt="1"/>
          </p:nvPr>
        </p:nvSpPr>
        <p:spPr>
          <a:xfrm>
            <a:off x="899592" y="5589290"/>
            <a:ext cx="7488832" cy="43194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1800" baseline="0">
                <a:latin typeface="Arial"/>
              </a:defRPr>
            </a:lvl1pPr>
          </a:lstStyle>
          <a:p>
            <a:pPr lvl="0"/>
            <a:r>
              <a:rPr lang="nb-NO" dirty="0"/>
              <a:t>Trykk her for å skrive inn forklaring til bilde. </a:t>
            </a:r>
          </a:p>
        </p:txBody>
      </p:sp>
    </p:spTree>
    <p:extLst>
      <p:ext uri="{BB962C8B-B14F-4D97-AF65-F5344CB8AC3E}">
        <p14:creationId xmlns:p14="http://schemas.microsoft.com/office/powerpoint/2010/main" val="2732215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9"/>
          <p:cNvSpPr>
            <a:spLocks noGrp="1"/>
          </p:cNvSpPr>
          <p:nvPr>
            <p:ph type="pic" sz="quarter" idx="14" hasCustomPrompt="1"/>
          </p:nvPr>
        </p:nvSpPr>
        <p:spPr>
          <a:xfrm>
            <a:off x="5004048" y="0"/>
            <a:ext cx="4139952" cy="6858000"/>
          </a:xfrm>
          <a:prstGeom prst="rect">
            <a:avLst/>
          </a:prstGeom>
        </p:spPr>
        <p:txBody>
          <a:bodyPr vert="horz"/>
          <a:lstStyle>
            <a:lvl1pPr>
              <a:defRPr baseline="0"/>
            </a:lvl1pPr>
          </a:lstStyle>
          <a:p>
            <a:r>
              <a:rPr lang="nb-NO" dirty="0"/>
              <a:t>Klikk her for å sette inn bilde/illustrasjon</a:t>
            </a:r>
          </a:p>
        </p:txBody>
      </p:sp>
      <p:sp>
        <p:nvSpPr>
          <p:cNvPr id="9" name="Tittel 6"/>
          <p:cNvSpPr>
            <a:spLocks noGrp="1"/>
          </p:cNvSpPr>
          <p:nvPr>
            <p:ph type="title" hasCustomPrompt="1"/>
          </p:nvPr>
        </p:nvSpPr>
        <p:spPr>
          <a:xfrm>
            <a:off x="900212" y="1556792"/>
            <a:ext cx="3743796" cy="96415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defRPr sz="3000" b="1" i="0" cap="none" baseline="0">
                <a:latin typeface="Arial"/>
              </a:defRPr>
            </a:lvl1pPr>
          </a:lstStyle>
          <a:p>
            <a:r>
              <a:rPr lang="nb-NO" dirty="0"/>
              <a:t>Klikk for å skrive inn tittel.  </a:t>
            </a:r>
            <a:br>
              <a:rPr lang="nb-NO" dirty="0"/>
            </a:br>
            <a:endParaRPr lang="nb-NO" dirty="0"/>
          </a:p>
        </p:txBody>
      </p:sp>
      <p:sp>
        <p:nvSpPr>
          <p:cNvPr id="12" name="Plassholder for tekst 11"/>
          <p:cNvSpPr>
            <a:spLocks noGrp="1"/>
          </p:cNvSpPr>
          <p:nvPr>
            <p:ph type="body" sz="quarter" idx="15" hasCustomPrompt="1"/>
          </p:nvPr>
        </p:nvSpPr>
        <p:spPr>
          <a:xfrm>
            <a:off x="899592" y="2996952"/>
            <a:ext cx="3744416" cy="3501008"/>
          </a:xfrm>
          <a:prstGeom prst="rect">
            <a:avLst/>
          </a:prstGeom>
        </p:spPr>
        <p:txBody>
          <a:bodyPr vert="horz" lIns="0" tIns="0" rIns="0" bIns="0"/>
          <a:lstStyle>
            <a:lvl1pPr marL="288000" indent="-349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aseline="0">
                <a:latin typeface="Arial"/>
              </a:defRPr>
            </a:lvl1pPr>
            <a:lvl3pPr marL="252000" indent="-31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000" baseline="0">
                <a:latin typeface="Arial"/>
              </a:defRPr>
            </a:lvl3pPr>
          </a:lstStyle>
          <a:p>
            <a:pPr lvl="2"/>
            <a:r>
              <a:rPr lang="nb-NO" dirty="0"/>
              <a:t>Punkter inn her er en oversiktlig måte å presentere på</a:t>
            </a:r>
          </a:p>
          <a:p>
            <a:pPr lvl="2"/>
            <a:r>
              <a:rPr lang="nb-NO" dirty="0"/>
              <a:t>Punkter 2</a:t>
            </a:r>
          </a:p>
          <a:p>
            <a:pPr lvl="2"/>
            <a:r>
              <a:rPr lang="nb-NO" dirty="0"/>
              <a:t>Punkter</a:t>
            </a:r>
          </a:p>
        </p:txBody>
      </p:sp>
    </p:spTree>
    <p:extLst>
      <p:ext uri="{BB962C8B-B14F-4D97-AF65-F5344CB8AC3E}">
        <p14:creationId xmlns:p14="http://schemas.microsoft.com/office/powerpoint/2010/main" val="2056634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9"/>
          <p:cNvSpPr>
            <a:spLocks noGrp="1"/>
          </p:cNvSpPr>
          <p:nvPr>
            <p:ph type="pic" sz="quarter" idx="14" hasCustomPrompt="1"/>
          </p:nvPr>
        </p:nvSpPr>
        <p:spPr>
          <a:xfrm>
            <a:off x="5148064" y="1945774"/>
            <a:ext cx="3312368" cy="4435555"/>
          </a:xfrm>
          <a:prstGeom prst="rect">
            <a:avLst/>
          </a:prstGeom>
        </p:spPr>
        <p:txBody>
          <a:bodyPr vert="horz"/>
          <a:lstStyle>
            <a:lvl1pPr>
              <a:defRPr baseline="0"/>
            </a:lvl1pPr>
          </a:lstStyle>
          <a:p>
            <a:r>
              <a:rPr lang="nb-NO" dirty="0"/>
              <a:t>Klikk her for å sette inn lite bilde/illustrasjon/ faksimile</a:t>
            </a:r>
          </a:p>
        </p:txBody>
      </p:sp>
      <p:sp>
        <p:nvSpPr>
          <p:cNvPr id="9" name="Tittel 6"/>
          <p:cNvSpPr>
            <a:spLocks noGrp="1"/>
          </p:cNvSpPr>
          <p:nvPr>
            <p:ph type="title" hasCustomPrompt="1"/>
          </p:nvPr>
        </p:nvSpPr>
        <p:spPr>
          <a:xfrm>
            <a:off x="900212" y="1945774"/>
            <a:ext cx="4104456" cy="119519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defRPr sz="3000" b="1" i="0" cap="none" baseline="0">
                <a:latin typeface="Arial"/>
              </a:defRPr>
            </a:lvl1pPr>
          </a:lstStyle>
          <a:p>
            <a:r>
              <a:rPr lang="nb-NO" dirty="0"/>
              <a:t>Klikk for å skrive inn tittel. 1-2 linjer  </a:t>
            </a:r>
            <a:br>
              <a:rPr lang="nb-NO" dirty="0"/>
            </a:br>
            <a:endParaRPr lang="nb-NO" dirty="0"/>
          </a:p>
        </p:txBody>
      </p:sp>
      <p:sp>
        <p:nvSpPr>
          <p:cNvPr id="12" name="Plassholder for tekst 11"/>
          <p:cNvSpPr>
            <a:spLocks noGrp="1"/>
          </p:cNvSpPr>
          <p:nvPr>
            <p:ph type="body" sz="quarter" idx="15" hasCustomPrompt="1"/>
          </p:nvPr>
        </p:nvSpPr>
        <p:spPr>
          <a:xfrm>
            <a:off x="899592" y="3212977"/>
            <a:ext cx="4105076" cy="3168351"/>
          </a:xfrm>
          <a:prstGeom prst="rect">
            <a:avLst/>
          </a:prstGeom>
        </p:spPr>
        <p:txBody>
          <a:bodyPr vert="horz" lIns="0" tIns="0" rIns="0" bIns="0"/>
          <a:lstStyle>
            <a:lvl1pPr marL="288000" indent="-349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aseline="0">
                <a:latin typeface="Arial"/>
              </a:defRPr>
            </a:lvl1pPr>
            <a:lvl3pPr marL="252000" indent="-31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000" baseline="0">
                <a:latin typeface="Arial"/>
              </a:defRPr>
            </a:lvl3pPr>
          </a:lstStyle>
          <a:p>
            <a:pPr lvl="2"/>
            <a:r>
              <a:rPr lang="nb-NO" dirty="0"/>
              <a:t>Punkter inn her er en oversiktlig måte å presentere på</a:t>
            </a:r>
          </a:p>
          <a:p>
            <a:pPr lvl="2"/>
            <a:r>
              <a:rPr lang="nb-NO" dirty="0"/>
              <a:t>Punkter </a:t>
            </a:r>
          </a:p>
          <a:p>
            <a:pPr lvl="2"/>
            <a:r>
              <a:rPr lang="nb-NO" dirty="0"/>
              <a:t>Punkter </a:t>
            </a:r>
          </a:p>
          <a:p>
            <a:pPr lvl="2"/>
            <a:r>
              <a:rPr lang="nb-NO" dirty="0"/>
              <a:t>Punkter</a:t>
            </a:r>
          </a:p>
        </p:txBody>
      </p:sp>
    </p:spTree>
    <p:extLst>
      <p:ext uri="{BB962C8B-B14F-4D97-AF65-F5344CB8AC3E}">
        <p14:creationId xmlns:p14="http://schemas.microsoft.com/office/powerpoint/2010/main" val="28276094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414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6665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40488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>
          <a:xfrm>
            <a:off x="6832254" y="6255781"/>
            <a:ext cx="634666" cy="184667"/>
          </a:xfrm>
          <a:prstGeom prst="rect">
            <a:avLst/>
          </a:prstGeom>
        </p:spPr>
        <p:txBody>
          <a:bodyPr/>
          <a:lstStyle/>
          <a:p>
            <a:r>
              <a:rPr lang="nb-NO"/>
              <a:t>Month 2016</a:t>
            </a:r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>
          <a:xfrm>
            <a:off x="715639" y="6255781"/>
            <a:ext cx="5582653" cy="184667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344316" y="6255781"/>
            <a:ext cx="231609" cy="184667"/>
          </a:xfrm>
          <a:prstGeom prst="rect">
            <a:avLst/>
          </a:prstGeom>
        </p:spPr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223041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/>
          <p:cNvSpPr>
            <a:spLocks noGrp="1"/>
          </p:cNvSpPr>
          <p:nvPr>
            <p:ph type="title" hasCustomPrompt="1"/>
          </p:nvPr>
        </p:nvSpPr>
        <p:spPr>
          <a:xfrm>
            <a:off x="900386" y="1556792"/>
            <a:ext cx="7344816" cy="9361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defRPr sz="3000" b="1" i="0" cap="none">
                <a:latin typeface="Arial"/>
              </a:defRPr>
            </a:lvl1pPr>
          </a:lstStyle>
          <a:p>
            <a:r>
              <a:rPr lang="nb-NO" dirty="0"/>
              <a:t>Klikk for å skrive inn tittel. </a:t>
            </a:r>
            <a:br>
              <a:rPr lang="nb-NO" dirty="0"/>
            </a:br>
            <a:r>
              <a:rPr lang="nb-NO" dirty="0"/>
              <a:t>1-2 linjer.</a:t>
            </a:r>
          </a:p>
        </p:txBody>
      </p:sp>
      <p:sp>
        <p:nvSpPr>
          <p:cNvPr id="10" name="Plassholder f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899592" y="3068960"/>
            <a:ext cx="7345610" cy="309634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2300" baseline="0">
                <a:latin typeface="Arial"/>
              </a:defRPr>
            </a:lvl1pPr>
          </a:lstStyle>
          <a:p>
            <a:pPr lvl="0"/>
            <a:r>
              <a:rPr lang="nb-NO" dirty="0"/>
              <a:t>Trykk her for å skrive inn ren brødtekst. Maks 60 ord anbefales.</a:t>
            </a:r>
          </a:p>
        </p:txBody>
      </p:sp>
    </p:spTree>
    <p:extLst>
      <p:ext uri="{BB962C8B-B14F-4D97-AF65-F5344CB8AC3E}">
        <p14:creationId xmlns:p14="http://schemas.microsoft.com/office/powerpoint/2010/main" val="12324700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/>
          <p:cNvSpPr>
            <a:spLocks noGrp="1"/>
          </p:cNvSpPr>
          <p:nvPr>
            <p:ph type="title" hasCustomPrompt="1"/>
          </p:nvPr>
        </p:nvSpPr>
        <p:spPr>
          <a:xfrm>
            <a:off x="900386" y="1556792"/>
            <a:ext cx="7416824" cy="9361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defRPr sz="3000" b="1" i="0" cap="none" baseline="0">
                <a:latin typeface="Arial"/>
              </a:defRPr>
            </a:lvl1pPr>
          </a:lstStyle>
          <a:p>
            <a:r>
              <a:rPr lang="nb-NO" dirty="0"/>
              <a:t>Klikk for å skrive inn tittel. </a:t>
            </a:r>
            <a:br>
              <a:rPr lang="nb-NO" dirty="0"/>
            </a:br>
            <a:r>
              <a:rPr lang="nb-NO" dirty="0"/>
              <a:t>1-2 linjer </a:t>
            </a:r>
            <a:br>
              <a:rPr lang="nb-NO" dirty="0"/>
            </a:br>
            <a:endParaRPr lang="nb-NO" dirty="0"/>
          </a:p>
        </p:txBody>
      </p:sp>
      <p:sp>
        <p:nvSpPr>
          <p:cNvPr id="10" name="Plassholder for bilde 9"/>
          <p:cNvSpPr>
            <a:spLocks noGrp="1"/>
          </p:cNvSpPr>
          <p:nvPr>
            <p:ph type="pic" sz="quarter" idx="14" hasCustomPrompt="1"/>
          </p:nvPr>
        </p:nvSpPr>
        <p:spPr>
          <a:xfrm>
            <a:off x="899592" y="2996952"/>
            <a:ext cx="7417618" cy="3132348"/>
          </a:xfrm>
          <a:prstGeom prst="rect">
            <a:avLst/>
          </a:prstGeom>
        </p:spPr>
        <p:txBody>
          <a:bodyPr vert="horz"/>
          <a:lstStyle>
            <a:lvl1pPr>
              <a:defRPr baseline="0"/>
            </a:lvl1pPr>
          </a:lstStyle>
          <a:p>
            <a:r>
              <a:rPr lang="nb-NO" dirty="0"/>
              <a:t>Klikk her for å sette inn bilde/illustrasjon</a:t>
            </a:r>
          </a:p>
        </p:txBody>
      </p:sp>
    </p:spTree>
    <p:extLst>
      <p:ext uri="{BB962C8B-B14F-4D97-AF65-F5344CB8AC3E}">
        <p14:creationId xmlns:p14="http://schemas.microsoft.com/office/powerpoint/2010/main" val="28563371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2"/>
          <p:cNvSpPr>
            <a:spLocks noGrp="1"/>
          </p:cNvSpPr>
          <p:nvPr>
            <p:ph type="pic" idx="1" hasCustomPrompt="1"/>
          </p:nvPr>
        </p:nvSpPr>
        <p:spPr>
          <a:xfrm>
            <a:off x="900386" y="1556792"/>
            <a:ext cx="7488038" cy="38164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dirty="0"/>
              <a:t>Trykk her for å sette inn bilde</a:t>
            </a:r>
          </a:p>
        </p:txBody>
      </p:sp>
      <p:sp>
        <p:nvSpPr>
          <p:cNvPr id="6" name="Plassholder for tekst 9"/>
          <p:cNvSpPr>
            <a:spLocks noGrp="1"/>
          </p:cNvSpPr>
          <p:nvPr>
            <p:ph type="body" sz="quarter" idx="13" hasCustomPrompt="1"/>
          </p:nvPr>
        </p:nvSpPr>
        <p:spPr>
          <a:xfrm>
            <a:off x="899592" y="5589290"/>
            <a:ext cx="7488832" cy="43194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1800" baseline="0">
                <a:latin typeface="Arial"/>
              </a:defRPr>
            </a:lvl1pPr>
          </a:lstStyle>
          <a:p>
            <a:pPr lvl="0"/>
            <a:r>
              <a:rPr lang="nb-NO" dirty="0"/>
              <a:t>Trykk her for å skrive inn forklaring til bilde. </a:t>
            </a:r>
          </a:p>
        </p:txBody>
      </p:sp>
    </p:spTree>
    <p:extLst>
      <p:ext uri="{BB962C8B-B14F-4D97-AF65-F5344CB8AC3E}">
        <p14:creationId xmlns:p14="http://schemas.microsoft.com/office/powerpoint/2010/main" val="5756047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9"/>
          <p:cNvSpPr>
            <a:spLocks noGrp="1"/>
          </p:cNvSpPr>
          <p:nvPr>
            <p:ph type="pic" sz="quarter" idx="14" hasCustomPrompt="1"/>
          </p:nvPr>
        </p:nvSpPr>
        <p:spPr>
          <a:xfrm>
            <a:off x="5004048" y="0"/>
            <a:ext cx="4139952" cy="6858000"/>
          </a:xfrm>
          <a:prstGeom prst="rect">
            <a:avLst/>
          </a:prstGeom>
        </p:spPr>
        <p:txBody>
          <a:bodyPr vert="horz"/>
          <a:lstStyle>
            <a:lvl1pPr>
              <a:defRPr baseline="0"/>
            </a:lvl1pPr>
          </a:lstStyle>
          <a:p>
            <a:r>
              <a:rPr lang="nb-NO" dirty="0"/>
              <a:t>Klikk her for å sette inn bilde/illustrasjon</a:t>
            </a:r>
          </a:p>
        </p:txBody>
      </p:sp>
      <p:sp>
        <p:nvSpPr>
          <p:cNvPr id="9" name="Tittel 6"/>
          <p:cNvSpPr>
            <a:spLocks noGrp="1"/>
          </p:cNvSpPr>
          <p:nvPr>
            <p:ph type="title" hasCustomPrompt="1"/>
          </p:nvPr>
        </p:nvSpPr>
        <p:spPr>
          <a:xfrm>
            <a:off x="900212" y="1556792"/>
            <a:ext cx="3743796" cy="96415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defRPr sz="3000" b="1" i="0" cap="none" baseline="0">
                <a:latin typeface="Arial"/>
              </a:defRPr>
            </a:lvl1pPr>
          </a:lstStyle>
          <a:p>
            <a:r>
              <a:rPr lang="nb-NO" dirty="0"/>
              <a:t>Klikk for å skrive inn tittel.  </a:t>
            </a:r>
            <a:br>
              <a:rPr lang="nb-NO" dirty="0"/>
            </a:br>
            <a:endParaRPr lang="nb-NO" dirty="0"/>
          </a:p>
        </p:txBody>
      </p:sp>
      <p:sp>
        <p:nvSpPr>
          <p:cNvPr id="12" name="Plassholder for tekst 11"/>
          <p:cNvSpPr>
            <a:spLocks noGrp="1"/>
          </p:cNvSpPr>
          <p:nvPr>
            <p:ph type="body" sz="quarter" idx="15" hasCustomPrompt="1"/>
          </p:nvPr>
        </p:nvSpPr>
        <p:spPr>
          <a:xfrm>
            <a:off x="899592" y="2996952"/>
            <a:ext cx="3744416" cy="3501008"/>
          </a:xfrm>
          <a:prstGeom prst="rect">
            <a:avLst/>
          </a:prstGeom>
        </p:spPr>
        <p:txBody>
          <a:bodyPr vert="horz" lIns="0" tIns="0" rIns="0" bIns="0"/>
          <a:lstStyle>
            <a:lvl1pPr marL="288000" indent="-349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aseline="0">
                <a:latin typeface="Arial"/>
              </a:defRPr>
            </a:lvl1pPr>
            <a:lvl3pPr marL="252000" indent="-31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000" baseline="0">
                <a:latin typeface="Arial"/>
              </a:defRPr>
            </a:lvl3pPr>
          </a:lstStyle>
          <a:p>
            <a:pPr lvl="2"/>
            <a:r>
              <a:rPr lang="nb-NO" dirty="0"/>
              <a:t>Punkter inn her er en oversiktlig måte å presentere på</a:t>
            </a:r>
          </a:p>
          <a:p>
            <a:pPr lvl="2"/>
            <a:r>
              <a:rPr lang="nb-NO" dirty="0"/>
              <a:t>Punkter 2</a:t>
            </a:r>
          </a:p>
          <a:p>
            <a:pPr lvl="2"/>
            <a:r>
              <a:rPr lang="nb-NO" dirty="0"/>
              <a:t>Punkter</a:t>
            </a:r>
          </a:p>
        </p:txBody>
      </p:sp>
    </p:spTree>
    <p:extLst>
      <p:ext uri="{BB962C8B-B14F-4D97-AF65-F5344CB8AC3E}">
        <p14:creationId xmlns:p14="http://schemas.microsoft.com/office/powerpoint/2010/main" val="26179525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9"/>
          <p:cNvSpPr>
            <a:spLocks noGrp="1"/>
          </p:cNvSpPr>
          <p:nvPr>
            <p:ph type="pic" sz="quarter" idx="14" hasCustomPrompt="1"/>
          </p:nvPr>
        </p:nvSpPr>
        <p:spPr>
          <a:xfrm>
            <a:off x="5148064" y="1945774"/>
            <a:ext cx="3312368" cy="4435555"/>
          </a:xfrm>
          <a:prstGeom prst="rect">
            <a:avLst/>
          </a:prstGeom>
        </p:spPr>
        <p:txBody>
          <a:bodyPr vert="horz"/>
          <a:lstStyle>
            <a:lvl1pPr>
              <a:defRPr baseline="0"/>
            </a:lvl1pPr>
          </a:lstStyle>
          <a:p>
            <a:r>
              <a:rPr lang="nb-NO" dirty="0"/>
              <a:t>Klikk her for å sette inn lite bilde/illustrasjon/ faksimile</a:t>
            </a:r>
          </a:p>
        </p:txBody>
      </p:sp>
      <p:sp>
        <p:nvSpPr>
          <p:cNvPr id="9" name="Tittel 6"/>
          <p:cNvSpPr>
            <a:spLocks noGrp="1"/>
          </p:cNvSpPr>
          <p:nvPr>
            <p:ph type="title" hasCustomPrompt="1"/>
          </p:nvPr>
        </p:nvSpPr>
        <p:spPr>
          <a:xfrm>
            <a:off x="900212" y="1945774"/>
            <a:ext cx="4104456" cy="119519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defRPr sz="3000" b="1" i="0" cap="none" baseline="0">
                <a:latin typeface="Arial"/>
              </a:defRPr>
            </a:lvl1pPr>
          </a:lstStyle>
          <a:p>
            <a:r>
              <a:rPr lang="nb-NO" dirty="0"/>
              <a:t>Klikk for å skrive inn tittel. 1-2 linjer  </a:t>
            </a:r>
            <a:br>
              <a:rPr lang="nb-NO" dirty="0"/>
            </a:br>
            <a:endParaRPr lang="nb-NO" dirty="0"/>
          </a:p>
        </p:txBody>
      </p:sp>
      <p:sp>
        <p:nvSpPr>
          <p:cNvPr id="12" name="Plassholder for tekst 11"/>
          <p:cNvSpPr>
            <a:spLocks noGrp="1"/>
          </p:cNvSpPr>
          <p:nvPr>
            <p:ph type="body" sz="quarter" idx="15" hasCustomPrompt="1"/>
          </p:nvPr>
        </p:nvSpPr>
        <p:spPr>
          <a:xfrm>
            <a:off x="899592" y="3212977"/>
            <a:ext cx="4105076" cy="3168351"/>
          </a:xfrm>
          <a:prstGeom prst="rect">
            <a:avLst/>
          </a:prstGeom>
        </p:spPr>
        <p:txBody>
          <a:bodyPr vert="horz" lIns="0" tIns="0" rIns="0" bIns="0"/>
          <a:lstStyle>
            <a:lvl1pPr marL="288000" indent="-349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aseline="0">
                <a:latin typeface="Arial"/>
              </a:defRPr>
            </a:lvl1pPr>
            <a:lvl3pPr marL="252000" indent="-31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000" baseline="0">
                <a:latin typeface="Arial"/>
              </a:defRPr>
            </a:lvl3pPr>
          </a:lstStyle>
          <a:p>
            <a:pPr lvl="2"/>
            <a:r>
              <a:rPr lang="nb-NO" dirty="0"/>
              <a:t>Punkter inn her er en oversiktlig måte å presentere på</a:t>
            </a:r>
          </a:p>
          <a:p>
            <a:pPr lvl="2"/>
            <a:r>
              <a:rPr lang="nb-NO" dirty="0"/>
              <a:t>Punkter </a:t>
            </a:r>
          </a:p>
          <a:p>
            <a:pPr lvl="2"/>
            <a:r>
              <a:rPr lang="nb-NO" dirty="0"/>
              <a:t>Punkter </a:t>
            </a:r>
          </a:p>
          <a:p>
            <a:pPr lvl="2"/>
            <a:r>
              <a:rPr lang="nb-NO" dirty="0"/>
              <a:t>Punkter</a:t>
            </a:r>
          </a:p>
        </p:txBody>
      </p:sp>
    </p:spTree>
    <p:extLst>
      <p:ext uri="{BB962C8B-B14F-4D97-AF65-F5344CB8AC3E}">
        <p14:creationId xmlns:p14="http://schemas.microsoft.com/office/powerpoint/2010/main" val="21906252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1968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9917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1968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948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339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3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437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545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21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8340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theme" Target="../theme/theme18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jp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1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2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3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theme" Target="../theme/theme2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image" Target="../media/image21.jpg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22.jpg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theme" Target="../theme/theme24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36.xml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37.xml"/></Relationships>
</file>

<file path=ppt/slideMasters/_rels/slideMaster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38.xml"/></Relationships>
</file>

<file path=ppt/slideMasters/_rels/slideMaster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aapning1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powerpointmal_mainobjective_himmel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52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powerpointmal_pilotprojects_millustrasjon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0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powerpointmal_pluslarvik_new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4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powehouse2_new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16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powerpointmal_powerhouse_new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0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zerovillage_new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34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powerpointmal_break_new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90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break_mbild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18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malside2_new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01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94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5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powerpointmal_malside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0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5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powerpointmal_aapning_researchcente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49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malside_msintefNTNUlogo_himmel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95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5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hvitm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8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5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powerpointmal_malside_msintefNTNU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85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5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powerpointmal_hvitmlogo.jp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3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9" r:id="rId3"/>
    <p:sldLayoutId id="2147483700" r:id="rId4"/>
    <p:sldLayoutId id="2147483701" r:id="rId5"/>
    <p:sldLayoutId id="2147483795" r:id="rId6"/>
    <p:sldLayoutId id="2147483796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powerpointmal_malside_msintefNTNUlogo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powerpointmal_thankyou_millustrasjon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8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powerpointmal_thankyou_whit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83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takk_whit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8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powerpointmal_aapning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61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aapning_presentasjon_hvit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49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neighborhood_new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48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partners_himmel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researchscope_hvit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powerpointmal_researchscope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2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powerpointmal_workpackages_himmel_ny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86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powerpointmal_vision_himmel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61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1.jpeg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971600" y="1584659"/>
            <a:ext cx="7200800" cy="780630"/>
          </a:xfrm>
        </p:spPr>
        <p:txBody>
          <a:bodyPr/>
          <a:lstStyle/>
          <a:p>
            <a:r>
              <a:rPr lang="nb-NO" b="1" i="1" dirty="0"/>
              <a:t>Wp3: </a:t>
            </a:r>
            <a:r>
              <a:rPr lang="nb-NO" b="1" i="1" dirty="0" err="1"/>
              <a:t>Responsive</a:t>
            </a:r>
            <a:r>
              <a:rPr lang="nb-NO" b="1" i="1" dirty="0"/>
              <a:t> and </a:t>
            </a:r>
            <a:r>
              <a:rPr lang="nb-NO" b="1" i="1" dirty="0" err="1"/>
              <a:t>energy</a:t>
            </a:r>
            <a:r>
              <a:rPr lang="nb-NO" b="1" i="1" dirty="0"/>
              <a:t> </a:t>
            </a:r>
            <a:r>
              <a:rPr lang="nb-NO" b="1" i="1" dirty="0" err="1"/>
              <a:t>efficient</a:t>
            </a:r>
            <a:r>
              <a:rPr lang="nb-NO" b="1" i="1" dirty="0"/>
              <a:t> </a:t>
            </a:r>
            <a:r>
              <a:rPr lang="nb-NO" b="1" i="1" dirty="0" err="1"/>
              <a:t>buildings</a:t>
            </a:r>
            <a:endParaRPr lang="nb-NO" b="1" i="1" dirty="0"/>
          </a:p>
          <a:p>
            <a:r>
              <a:rPr lang="nb-NO" b="1" dirty="0"/>
              <a:t>	</a:t>
            </a:r>
          </a:p>
          <a:p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51057" y="2651640"/>
            <a:ext cx="7508886" cy="1121522"/>
          </a:xfrm>
        </p:spPr>
        <p:txBody>
          <a:bodyPr/>
          <a:lstStyle/>
          <a:p>
            <a:r>
              <a:rPr lang="nb-NO" dirty="0" err="1"/>
              <a:t>Why</a:t>
            </a:r>
            <a:r>
              <a:rPr lang="nb-NO" dirty="0"/>
              <a:t> is Wp3`s </a:t>
            </a:r>
            <a:r>
              <a:rPr lang="nb-NO" dirty="0" err="1"/>
              <a:t>work</a:t>
            </a:r>
            <a:r>
              <a:rPr lang="nb-NO" dirty="0"/>
              <a:t> </a:t>
            </a:r>
            <a:r>
              <a:rPr lang="nb-NO" dirty="0" err="1"/>
              <a:t>important</a:t>
            </a:r>
            <a:r>
              <a:rPr lang="nb-NO" dirty="0"/>
              <a:t> to ZEN?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2766" y="5786305"/>
            <a:ext cx="7192493" cy="713719"/>
          </a:xfrm>
        </p:spPr>
        <p:txBody>
          <a:bodyPr/>
          <a:lstStyle/>
          <a:p>
            <a:r>
              <a:rPr lang="nb-NO" sz="1800" b="1" dirty="0"/>
              <a:t>Judith Thomsen</a:t>
            </a:r>
            <a:r>
              <a:rPr lang="nb-NO" sz="1800" dirty="0"/>
              <a:t>, SINTEF </a:t>
            </a:r>
            <a:r>
              <a:rPr lang="nb-NO" sz="1800" dirty="0" err="1"/>
              <a:t>Byggforsk</a:t>
            </a:r>
            <a:endParaRPr lang="nb-NO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D7ACC-2249-450E-B2A3-D9F0529D8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3501008"/>
            <a:ext cx="19431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41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720" y="728700"/>
            <a:ext cx="7776864" cy="936104"/>
          </a:xfrm>
        </p:spPr>
        <p:txBody>
          <a:bodyPr/>
          <a:lstStyle/>
          <a:p>
            <a:r>
              <a:rPr lang="nb-NO" b="0" dirty="0" err="1"/>
              <a:t>Building</a:t>
            </a:r>
            <a:r>
              <a:rPr lang="nb-NO" b="0" dirty="0"/>
              <a:t> </a:t>
            </a:r>
            <a:r>
              <a:rPr lang="nb-NO" b="0" dirty="0" err="1"/>
              <a:t>design`s</a:t>
            </a:r>
            <a:r>
              <a:rPr lang="nb-NO" b="0" dirty="0"/>
              <a:t>  </a:t>
            </a:r>
            <a:r>
              <a:rPr lang="nb-NO" b="0" dirty="0" err="1"/>
              <a:t>relevance</a:t>
            </a:r>
            <a:r>
              <a:rPr lang="nb-NO" b="0" dirty="0"/>
              <a:t> to ZEN?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32A136-7944-40C0-9EBB-A9B9701605CB}"/>
              </a:ext>
            </a:extLst>
          </p:cNvPr>
          <p:cNvSpPr txBox="1"/>
          <p:nvPr/>
        </p:nvSpPr>
        <p:spPr>
          <a:xfrm>
            <a:off x="395536" y="1748758"/>
            <a:ext cx="84969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 </a:t>
            </a:r>
          </a:p>
          <a:p>
            <a:r>
              <a:rPr lang="nb-NO" sz="28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753501-A92D-4243-99EF-6DD753C01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117" y="1773001"/>
            <a:ext cx="1943100" cy="2000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D47D2A-C56E-4C76-AF7F-B62B47EA9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080" y="1748758"/>
            <a:ext cx="1943100" cy="2000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04FD62-2A05-4744-B3EF-225269F02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54" y="1785247"/>
            <a:ext cx="1943100" cy="2000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B0CD7F-8688-4A79-9320-ECDE12A5A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937" y="4034196"/>
            <a:ext cx="1943100" cy="2000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DE3877-BDEE-44EA-B8C9-EAAD3087A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532" y="4057459"/>
            <a:ext cx="1943100" cy="2000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F6F0A0-CCF0-4672-9A32-B3909F84B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27" y="4069411"/>
            <a:ext cx="1943100" cy="20002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32C2D1-A26C-4696-9666-B2122D407DC9}"/>
              </a:ext>
            </a:extLst>
          </p:cNvPr>
          <p:cNvSpPr txBox="1"/>
          <p:nvPr/>
        </p:nvSpPr>
        <p:spPr>
          <a:xfrm>
            <a:off x="2369879" y="6169207"/>
            <a:ext cx="3570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b="1" dirty="0" err="1"/>
              <a:t>Multipication</a:t>
            </a:r>
            <a:r>
              <a:rPr lang="nb-NO" sz="2000" b="1" dirty="0"/>
              <a:t> </a:t>
            </a:r>
            <a:r>
              <a:rPr lang="nb-NO" sz="2000" b="1" dirty="0" err="1"/>
              <a:t>of</a:t>
            </a:r>
            <a:r>
              <a:rPr lang="nb-NO" sz="2000" b="1" dirty="0"/>
              <a:t> </a:t>
            </a:r>
            <a:r>
              <a:rPr lang="nb-NO" sz="2000" b="1" dirty="0" err="1"/>
              <a:t>good</a:t>
            </a:r>
            <a:r>
              <a:rPr lang="nb-NO" sz="2000" b="1" dirty="0"/>
              <a:t> </a:t>
            </a:r>
            <a:r>
              <a:rPr lang="nb-NO" sz="2000" b="1" dirty="0" err="1"/>
              <a:t>solutions</a:t>
            </a:r>
            <a:r>
              <a:rPr lang="nb-NO" sz="2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3819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270FD4B-FA44-48C5-817A-27409EF2AF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41073"/>
            <a:ext cx="7723710" cy="45044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720" y="728700"/>
            <a:ext cx="7776864" cy="936104"/>
          </a:xfrm>
        </p:spPr>
        <p:txBody>
          <a:bodyPr/>
          <a:lstStyle/>
          <a:p>
            <a:r>
              <a:rPr lang="nb-NO" b="0" dirty="0" err="1"/>
              <a:t>Building</a:t>
            </a:r>
            <a:r>
              <a:rPr lang="nb-NO" b="0" dirty="0"/>
              <a:t> </a:t>
            </a:r>
            <a:r>
              <a:rPr lang="nb-NO" b="0" dirty="0" err="1"/>
              <a:t>design`s</a:t>
            </a:r>
            <a:r>
              <a:rPr lang="nb-NO" b="0" dirty="0"/>
              <a:t>  </a:t>
            </a:r>
            <a:r>
              <a:rPr lang="nb-NO" b="0" dirty="0" err="1"/>
              <a:t>relevance</a:t>
            </a:r>
            <a:r>
              <a:rPr lang="nb-NO" b="0" dirty="0"/>
              <a:t> to ZEN?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32A136-7944-40C0-9EBB-A9B9701605CB}"/>
              </a:ext>
            </a:extLst>
          </p:cNvPr>
          <p:cNvSpPr txBox="1"/>
          <p:nvPr/>
        </p:nvSpPr>
        <p:spPr>
          <a:xfrm>
            <a:off x="395536" y="1748758"/>
            <a:ext cx="84969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 </a:t>
            </a:r>
          </a:p>
          <a:p>
            <a:r>
              <a:rPr lang="nb-NO" sz="28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D47D2A-C56E-4C76-AF7F-B62B47EA9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4874886"/>
            <a:ext cx="765781" cy="7883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BE122F-6387-4FBB-9181-7913D73E5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334" y="4633134"/>
            <a:ext cx="765781" cy="7883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DEAD57-CDC7-4681-8520-302E3E9AF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971" y="4211691"/>
            <a:ext cx="765781" cy="7883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BD2C4A-1456-4F85-A209-6847F42A4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862" y="4257003"/>
            <a:ext cx="765781" cy="78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51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35404" y="2524226"/>
            <a:ext cx="5673725" cy="1661993"/>
          </a:xfrm>
          <a:prstGeom prst="rect">
            <a:avLst/>
          </a:prstGeom>
          <a:solidFill>
            <a:srgbClr val="141443"/>
          </a:solidFill>
          <a:ln w="76200">
            <a:solidFill>
              <a:srgbClr val="00C37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88620" algn="ctr">
              <a:lnSpc>
                <a:spcPct val="100000"/>
              </a:lnSpc>
              <a:tabLst>
                <a:tab pos="2950210" algn="l"/>
              </a:tabLst>
            </a:pPr>
            <a:r>
              <a:rPr lang="nb-NO" sz="3600" b="1" spc="620" dirty="0">
                <a:solidFill>
                  <a:srgbClr val="FFFFFF"/>
                </a:solidFill>
                <a:latin typeface="Arial"/>
                <a:cs typeface="Arial"/>
              </a:rPr>
              <a:t>Takk for oppmerksomheten</a:t>
            </a:r>
          </a:p>
          <a:p>
            <a:pPr marL="388620" algn="ctr">
              <a:lnSpc>
                <a:spcPct val="100000"/>
              </a:lnSpc>
              <a:tabLst>
                <a:tab pos="2950210" algn="l"/>
              </a:tabLst>
            </a:pPr>
            <a:endParaRPr lang="nb-NO" sz="3600" b="1" spc="62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73175" y="5745209"/>
            <a:ext cx="248920" cy="305435"/>
          </a:xfrm>
          <a:custGeom>
            <a:avLst/>
            <a:gdLst/>
            <a:ahLst/>
            <a:cxnLst/>
            <a:rect l="l" t="t" r="r" b="b"/>
            <a:pathLst>
              <a:path w="248920" h="305435">
                <a:moveTo>
                  <a:pt x="244563" y="0"/>
                </a:moveTo>
                <a:lnTo>
                  <a:pt x="1473" y="0"/>
                </a:lnTo>
                <a:lnTo>
                  <a:pt x="1473" y="55143"/>
                </a:lnTo>
                <a:lnTo>
                  <a:pt x="158241" y="55143"/>
                </a:lnTo>
                <a:lnTo>
                  <a:pt x="0" y="252780"/>
                </a:lnTo>
                <a:lnTo>
                  <a:pt x="0" y="304825"/>
                </a:lnTo>
                <a:lnTo>
                  <a:pt x="248704" y="304825"/>
                </a:lnTo>
                <a:lnTo>
                  <a:pt x="248704" y="249326"/>
                </a:lnTo>
                <a:lnTo>
                  <a:pt x="86347" y="249326"/>
                </a:lnTo>
                <a:lnTo>
                  <a:pt x="244563" y="51676"/>
                </a:lnTo>
                <a:lnTo>
                  <a:pt x="2445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19353" y="6149888"/>
            <a:ext cx="249554" cy="310515"/>
          </a:xfrm>
          <a:custGeom>
            <a:avLst/>
            <a:gdLst/>
            <a:ahLst/>
            <a:cxnLst/>
            <a:rect l="l" t="t" r="r" b="b"/>
            <a:pathLst>
              <a:path w="249554" h="310514">
                <a:moveTo>
                  <a:pt x="64427" y="0"/>
                </a:moveTo>
                <a:lnTo>
                  <a:pt x="0" y="0"/>
                </a:lnTo>
                <a:lnTo>
                  <a:pt x="0" y="310007"/>
                </a:lnTo>
                <a:lnTo>
                  <a:pt x="60718" y="310007"/>
                </a:lnTo>
                <a:lnTo>
                  <a:pt x="60718" y="102450"/>
                </a:lnTo>
                <a:lnTo>
                  <a:pt x="125084" y="102450"/>
                </a:lnTo>
                <a:lnTo>
                  <a:pt x="64427" y="0"/>
                </a:lnTo>
                <a:close/>
              </a:path>
              <a:path w="249554" h="310514">
                <a:moveTo>
                  <a:pt x="125084" y="102450"/>
                </a:moveTo>
                <a:lnTo>
                  <a:pt x="61556" y="102450"/>
                </a:lnTo>
                <a:lnTo>
                  <a:pt x="184238" y="310007"/>
                </a:lnTo>
                <a:lnTo>
                  <a:pt x="249110" y="310007"/>
                </a:lnTo>
                <a:lnTo>
                  <a:pt x="249110" y="207962"/>
                </a:lnTo>
                <a:lnTo>
                  <a:pt x="187553" y="207962"/>
                </a:lnTo>
                <a:lnTo>
                  <a:pt x="125084" y="102450"/>
                </a:lnTo>
                <a:close/>
              </a:path>
              <a:path w="249554" h="310514">
                <a:moveTo>
                  <a:pt x="249110" y="0"/>
                </a:moveTo>
                <a:lnTo>
                  <a:pt x="188379" y="0"/>
                </a:lnTo>
                <a:lnTo>
                  <a:pt x="188379" y="207962"/>
                </a:lnTo>
                <a:lnTo>
                  <a:pt x="249110" y="207962"/>
                </a:lnTo>
                <a:lnTo>
                  <a:pt x="2491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91807" y="6263077"/>
            <a:ext cx="86995" cy="85725"/>
          </a:xfrm>
          <a:custGeom>
            <a:avLst/>
            <a:gdLst/>
            <a:ahLst/>
            <a:cxnLst/>
            <a:rect l="l" t="t" r="r" b="b"/>
            <a:pathLst>
              <a:path w="86995" h="85725">
                <a:moveTo>
                  <a:pt x="86855" y="43474"/>
                </a:moveTo>
                <a:lnTo>
                  <a:pt x="84516" y="57646"/>
                </a:lnTo>
                <a:lnTo>
                  <a:pt x="78016" y="69894"/>
                </a:lnTo>
                <a:lnTo>
                  <a:pt x="68130" y="79443"/>
                </a:lnTo>
                <a:lnTo>
                  <a:pt x="55630" y="85518"/>
                </a:lnTo>
                <a:lnTo>
                  <a:pt x="37889" y="84616"/>
                </a:lnTo>
                <a:lnTo>
                  <a:pt x="23379" y="80321"/>
                </a:lnTo>
                <a:lnTo>
                  <a:pt x="12176" y="73174"/>
                </a:lnTo>
                <a:lnTo>
                  <a:pt x="4358" y="63715"/>
                </a:lnTo>
                <a:lnTo>
                  <a:pt x="0" y="52483"/>
                </a:lnTo>
                <a:lnTo>
                  <a:pt x="1451" y="35622"/>
                </a:lnTo>
                <a:lnTo>
                  <a:pt x="6459" y="21721"/>
                </a:lnTo>
                <a:lnTo>
                  <a:pt x="14432" y="11001"/>
                </a:lnTo>
                <a:lnTo>
                  <a:pt x="24781" y="3687"/>
                </a:lnTo>
                <a:lnTo>
                  <a:pt x="36915" y="0"/>
                </a:lnTo>
                <a:lnTo>
                  <a:pt x="52980" y="1833"/>
                </a:lnTo>
                <a:lnTo>
                  <a:pt x="83607" y="27084"/>
                </a:lnTo>
                <a:lnTo>
                  <a:pt x="86855" y="43474"/>
                </a:lnTo>
                <a:close/>
              </a:path>
            </a:pathLst>
          </a:custGeom>
          <a:ln w="29514">
            <a:solidFill>
              <a:srgbClr val="00C4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72826" y="6432035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>
                <a:moveTo>
                  <a:pt x="0" y="0"/>
                </a:moveTo>
                <a:lnTo>
                  <a:pt x="248780" y="0"/>
                </a:lnTo>
              </a:path>
            </a:pathLst>
          </a:custGeom>
          <a:ln w="580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72826" y="6178080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>
                <a:moveTo>
                  <a:pt x="0" y="0"/>
                </a:moveTo>
                <a:lnTo>
                  <a:pt x="248780" y="0"/>
                </a:lnTo>
              </a:path>
            </a:pathLst>
          </a:custGeom>
          <a:ln w="579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9866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4316" y="5549086"/>
            <a:ext cx="699293" cy="256178"/>
          </a:xfrm>
        </p:spPr>
        <p:txBody>
          <a:bodyPr/>
          <a:lstStyle/>
          <a:p>
            <a:fld id="{5751DFAA-887F-4071-8EAD-E8CA316FCF06}" type="slidenum">
              <a:rPr lang="nb-NO" sz="1400"/>
              <a:pPr/>
              <a:t>13</a:t>
            </a:fld>
            <a:endParaRPr lang="nb-NO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4294967295"/>
          </p:nvPr>
        </p:nvSpPr>
        <p:spPr>
          <a:xfrm>
            <a:off x="1" y="2882900"/>
            <a:ext cx="4650015" cy="2565400"/>
          </a:xfrm>
          <a:prstGeom prst="rect">
            <a:avLst/>
          </a:prstGeom>
        </p:spPr>
        <p:txBody>
          <a:bodyPr/>
          <a:lstStyle/>
          <a:p>
            <a:pPr marL="306477" indent="-171450">
              <a:buFont typeface="+mj-lt"/>
              <a:buAutoNum type="arabicPeriod"/>
            </a:pPr>
            <a:r>
              <a:rPr lang="en-US" sz="1600" b="1" dirty="0"/>
              <a:t>Non-adaptable measures </a:t>
            </a:r>
          </a:p>
          <a:p>
            <a:pPr marL="270054" lvl="1" indent="0">
              <a:buNone/>
            </a:pPr>
            <a:r>
              <a:rPr lang="en-US" sz="1600" dirty="0"/>
              <a:t>may seem as a paradox within the scope of responsive </a:t>
            </a:r>
            <a:r>
              <a:rPr lang="en-US" sz="1600" dirty="0" err="1"/>
              <a:t>behaviour</a:t>
            </a:r>
            <a:r>
              <a:rPr lang="en-US" sz="1600" dirty="0"/>
              <a:t> but it is part of climate-responsive design because it concerns energy-saving measures that focus on comfort provision while managing ambient energy flows (e.g. insulation or thermal mass).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043609" y="1196752"/>
            <a:ext cx="3490913" cy="143351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l"/>
            <a:r>
              <a:rPr lang="en-US" sz="3300" dirty="0"/>
              <a:t>Three different types of responsive methods: </a:t>
            </a:r>
            <a:endParaRPr lang="nb-NO" dirty="0"/>
          </a:p>
        </p:txBody>
      </p:sp>
      <p:pic>
        <p:nvPicPr>
          <p:cNvPr id="1026" name="Picture 2" descr="Bilderesultat for mineral wo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669206"/>
            <a:ext cx="1620748" cy="121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esultat for hunton trefiberisolasj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656" y="1838176"/>
            <a:ext cx="2118961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esultat for norc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836" y="4165600"/>
            <a:ext cx="3935560" cy="129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esultat for betong termisk mas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7" y="3317494"/>
            <a:ext cx="1997695" cy="74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179857" y="4812714"/>
            <a:ext cx="1330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</a:t>
            </a:r>
            <a:r>
              <a:rPr lang="en-US" sz="1100" dirty="0" err="1"/>
              <a:t>IOPscience</a:t>
            </a:r>
            <a:r>
              <a:rPr lang="en-US" sz="1100" dirty="0"/>
              <a:t>, 2014)</a:t>
            </a:r>
            <a:endParaRPr lang="nb-NO" sz="1100" dirty="0"/>
          </a:p>
        </p:txBody>
      </p:sp>
    </p:spTree>
    <p:extLst>
      <p:ext uri="{BB962C8B-B14F-4D97-AF65-F5344CB8AC3E}">
        <p14:creationId xmlns:p14="http://schemas.microsoft.com/office/powerpoint/2010/main" val="601769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4316" y="5549086"/>
            <a:ext cx="699293" cy="256178"/>
          </a:xfrm>
        </p:spPr>
        <p:txBody>
          <a:bodyPr/>
          <a:lstStyle/>
          <a:p>
            <a:fld id="{5751DFAA-887F-4071-8EAD-E8CA316FCF06}" type="slidenum">
              <a:rPr lang="nb-NO" sz="1400"/>
              <a:pPr/>
              <a:t>14</a:t>
            </a:fld>
            <a:endParaRPr lang="nb-NO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4294967295"/>
          </p:nvPr>
        </p:nvSpPr>
        <p:spPr>
          <a:xfrm>
            <a:off x="1" y="2882900"/>
            <a:ext cx="4650015" cy="2565400"/>
          </a:xfrm>
          <a:prstGeom prst="rect">
            <a:avLst/>
          </a:prstGeom>
        </p:spPr>
        <p:txBody>
          <a:bodyPr/>
          <a:lstStyle/>
          <a:p>
            <a:pPr marL="306477" indent="-171450">
              <a:buFont typeface="+mj-lt"/>
              <a:buAutoNum type="arabicPeriod" startAt="2"/>
            </a:pPr>
            <a:r>
              <a:rPr lang="en-US" sz="1600" b="1" dirty="0"/>
              <a:t>Adaptable measures </a:t>
            </a:r>
          </a:p>
          <a:p>
            <a:pPr marL="270054" lvl="1" indent="0">
              <a:buNone/>
            </a:pPr>
            <a:r>
              <a:rPr lang="en-US" sz="1600" dirty="0"/>
              <a:t>change state by intervention in the form of active control. In the simplest form the state is changed through user-intervention (e.g. opening windows, lowering blinds). This </a:t>
            </a:r>
            <a:r>
              <a:rPr lang="en-US" sz="1600" dirty="0" err="1"/>
              <a:t>manoeuvre</a:t>
            </a:r>
            <a:r>
              <a:rPr lang="en-US" sz="1600" dirty="0"/>
              <a:t> can also be automated using for example time switches, thermostats or other sensors. The use of intelligent systems that include learning curves or anticipated </a:t>
            </a:r>
            <a:r>
              <a:rPr lang="en-US" sz="1600" dirty="0" err="1"/>
              <a:t>behaviour</a:t>
            </a:r>
            <a:r>
              <a:rPr lang="en-US" sz="1600" dirty="0"/>
              <a:t> may increase performance of adaptable measures.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043609" y="1196752"/>
            <a:ext cx="3490913" cy="143351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z="3300" dirty="0"/>
              <a:t>Three different types of responsive methods: </a:t>
            </a:r>
            <a:endParaRPr lang="nb-NO" dirty="0"/>
          </a:p>
        </p:txBody>
      </p:sp>
      <p:pic>
        <p:nvPicPr>
          <p:cNvPr id="3074" name="Picture 2" descr="Bilderesultat for trevind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113" y="1124744"/>
            <a:ext cx="21526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ilderesultat for solskjerm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650" y="1376772"/>
            <a:ext cx="2198124" cy="164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3529422"/>
            <a:ext cx="2558504" cy="19188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12233" y="5317495"/>
            <a:ext cx="1330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</a:t>
            </a:r>
            <a:r>
              <a:rPr lang="en-US" sz="1100" dirty="0" err="1"/>
              <a:t>IOPscience</a:t>
            </a:r>
            <a:r>
              <a:rPr lang="en-US" sz="1100" dirty="0"/>
              <a:t>, 2014)</a:t>
            </a:r>
            <a:endParaRPr lang="nb-NO" sz="1100" dirty="0"/>
          </a:p>
        </p:txBody>
      </p:sp>
    </p:spTree>
    <p:extLst>
      <p:ext uri="{BB962C8B-B14F-4D97-AF65-F5344CB8AC3E}">
        <p14:creationId xmlns:p14="http://schemas.microsoft.com/office/powerpoint/2010/main" val="2592100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4316" y="5549086"/>
            <a:ext cx="699293" cy="256178"/>
          </a:xfrm>
        </p:spPr>
        <p:txBody>
          <a:bodyPr/>
          <a:lstStyle/>
          <a:p>
            <a:fld id="{5751DFAA-887F-4071-8EAD-E8CA316FCF06}" type="slidenum">
              <a:rPr lang="nb-NO" sz="1400"/>
              <a:pPr/>
              <a:t>15</a:t>
            </a:fld>
            <a:endParaRPr lang="nb-NO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4294967295"/>
          </p:nvPr>
        </p:nvSpPr>
        <p:spPr>
          <a:xfrm>
            <a:off x="1" y="2882900"/>
            <a:ext cx="4650015" cy="2565400"/>
          </a:xfrm>
          <a:prstGeom prst="rect">
            <a:avLst/>
          </a:prstGeom>
        </p:spPr>
        <p:txBody>
          <a:bodyPr/>
          <a:lstStyle/>
          <a:p>
            <a:pPr marL="477927">
              <a:buFont typeface="+mj-lt"/>
              <a:buAutoNum type="arabicPeriod" startAt="3"/>
            </a:pPr>
            <a:r>
              <a:rPr lang="en-US" sz="1600" b="1" dirty="0"/>
              <a:t>Smart materials </a:t>
            </a:r>
          </a:p>
          <a:p>
            <a:pPr marL="270054" lvl="1" indent="0">
              <a:buNone/>
            </a:pPr>
            <a:r>
              <a:rPr lang="en-US" sz="1600" dirty="0"/>
              <a:t>Unlike intelligent systems, which need some computational effort to operate, smart materials have some kind of embedded intelligence so that it is capable of being controlled in such a way that its response and properties change under a certain stimulus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043609" y="1196752"/>
            <a:ext cx="3490913" cy="143351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z="3300" dirty="0"/>
              <a:t>Three different types of responsive methods: 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275" y="1229918"/>
            <a:ext cx="2572826" cy="1800000"/>
          </a:xfrm>
          <a:prstGeom prst="rect">
            <a:avLst/>
          </a:prstGeom>
        </p:spPr>
      </p:pic>
      <p:pic>
        <p:nvPicPr>
          <p:cNvPr id="4098" name="Picture 2" descr="Bilderesultat for electrochromic gla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5" y="3429000"/>
            <a:ext cx="378620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19343" y="4967390"/>
            <a:ext cx="1330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</a:t>
            </a:r>
            <a:r>
              <a:rPr lang="en-US" sz="1100" dirty="0" err="1"/>
              <a:t>IOPscience</a:t>
            </a:r>
            <a:r>
              <a:rPr lang="en-US" sz="1100" dirty="0"/>
              <a:t>, 2014)</a:t>
            </a:r>
            <a:endParaRPr lang="nb-NO" sz="1100" dirty="0"/>
          </a:p>
        </p:txBody>
      </p:sp>
    </p:spTree>
    <p:extLst>
      <p:ext uri="{BB962C8B-B14F-4D97-AF65-F5344CB8AC3E}">
        <p14:creationId xmlns:p14="http://schemas.microsoft.com/office/powerpoint/2010/main" val="577452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552" y="2204864"/>
            <a:ext cx="3943188" cy="30243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Task 3.1</a:t>
            </a:r>
          </a:p>
          <a:p>
            <a:pPr lvl="1"/>
            <a:r>
              <a:rPr lang="en-GB" sz="2000" dirty="0"/>
              <a:t>Resource efficient materials and construction systems</a:t>
            </a: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Task 3.2</a:t>
            </a:r>
          </a:p>
          <a:p>
            <a:pPr lvl="1"/>
            <a:r>
              <a:rPr lang="en-GB" sz="2000" dirty="0"/>
              <a:t>Low emission building services</a:t>
            </a: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Task 3.3</a:t>
            </a:r>
          </a:p>
          <a:p>
            <a:pPr lvl="1"/>
            <a:r>
              <a:rPr lang="en-GB" sz="2000" dirty="0"/>
              <a:t>Architecture and building design procedures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921081" y="5683582"/>
            <a:ext cx="20522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50" i="1" dirty="0">
                <a:solidFill>
                  <a:prstClr val="black"/>
                </a:solidFill>
                <a:cs typeface="Calibri"/>
              </a:rPr>
              <a:t>ZEB Living Lab</a:t>
            </a:r>
          </a:p>
          <a:p>
            <a:pPr algn="r"/>
            <a:r>
              <a:rPr lang="en-US" sz="750" i="1" dirty="0">
                <a:solidFill>
                  <a:prstClr val="black"/>
                </a:solidFill>
                <a:cs typeface="Calibri"/>
              </a:rPr>
              <a:t>Photo: Ole Tolstad/NTNU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72971A7-9D4F-4BE2-9B60-F13D620FF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438" y="1426436"/>
            <a:ext cx="7776864" cy="936104"/>
          </a:xfrm>
        </p:spPr>
        <p:txBody>
          <a:bodyPr/>
          <a:lstStyle/>
          <a:p>
            <a:r>
              <a:rPr lang="nb-NO" b="0" dirty="0">
                <a:solidFill>
                  <a:schemeClr val="tx1"/>
                </a:solidFill>
              </a:rPr>
              <a:t>Focus </a:t>
            </a:r>
            <a:r>
              <a:rPr lang="nb-NO" b="0" dirty="0" err="1">
                <a:solidFill>
                  <a:schemeClr val="tx1"/>
                </a:solidFill>
              </a:rPr>
              <a:t>on</a:t>
            </a:r>
            <a:r>
              <a:rPr lang="nb-NO" b="0" dirty="0">
                <a:solidFill>
                  <a:schemeClr val="tx1"/>
                </a:solidFill>
              </a:rPr>
              <a:t> </a:t>
            </a:r>
            <a:r>
              <a:rPr lang="nb-NO" b="0" dirty="0" err="1">
                <a:solidFill>
                  <a:schemeClr val="tx1"/>
                </a:solidFill>
              </a:rPr>
              <a:t>building</a:t>
            </a:r>
            <a:r>
              <a:rPr lang="nb-NO" b="0" dirty="0">
                <a:solidFill>
                  <a:schemeClr val="tx1"/>
                </a:solidFill>
              </a:rPr>
              <a:t> </a:t>
            </a:r>
            <a:r>
              <a:rPr lang="nb-NO" b="0" dirty="0" err="1">
                <a:solidFill>
                  <a:schemeClr val="tx1"/>
                </a:solidFill>
              </a:rPr>
              <a:t>solutions</a:t>
            </a:r>
            <a:endParaRPr lang="nb-NO" b="0" dirty="0">
              <a:solidFill>
                <a:schemeClr val="tx1"/>
              </a:solidFill>
            </a:endParaRPr>
          </a:p>
        </p:txBody>
      </p:sp>
      <p:pic>
        <p:nvPicPr>
          <p:cNvPr id="18" name="Picture 2" descr="http://assets.inhabitat.com/wp-content/blogs.dir/1/files/2015/07/Henning-Larsen-Syddansk-Universitet-communications-and-design-building-2.jpg">
            <a:extLst>
              <a:ext uri="{FF2B5EF4-FFF2-40B4-BE49-F238E27FC236}">
                <a16:creationId xmlns:a16="http://schemas.microsoft.com/office/drawing/2014/main" id="{2C5B55A3-3D15-46D4-A014-45BC2FCEE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617" y="2563511"/>
            <a:ext cx="3982485" cy="29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10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720" y="728700"/>
            <a:ext cx="7776864" cy="936104"/>
          </a:xfrm>
        </p:spPr>
        <p:txBody>
          <a:bodyPr/>
          <a:lstStyle/>
          <a:p>
            <a:r>
              <a:rPr lang="nb-NO" b="0" dirty="0" err="1"/>
              <a:t>What</a:t>
            </a:r>
            <a:r>
              <a:rPr lang="nb-NO" b="0" dirty="0"/>
              <a:t> do </a:t>
            </a:r>
            <a:r>
              <a:rPr lang="nb-NO" b="0" dirty="0" err="1"/>
              <a:t>we</a:t>
            </a:r>
            <a:r>
              <a:rPr lang="nb-NO" b="0" dirty="0"/>
              <a:t> </a:t>
            </a:r>
            <a:r>
              <a:rPr lang="nb-NO" b="0" dirty="0" err="1"/>
              <a:t>work</a:t>
            </a:r>
            <a:r>
              <a:rPr lang="nb-NO" b="0" dirty="0"/>
              <a:t> </a:t>
            </a:r>
            <a:r>
              <a:rPr lang="nb-NO" b="0" dirty="0" err="1"/>
              <a:t>on</a:t>
            </a:r>
            <a:r>
              <a:rPr lang="nb-NO" b="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EF7B89-7722-42E3-A268-F3D8466E6A86}"/>
              </a:ext>
            </a:extLst>
          </p:cNvPr>
          <p:cNvSpPr txBox="1"/>
          <p:nvPr/>
        </p:nvSpPr>
        <p:spPr>
          <a:xfrm>
            <a:off x="226771" y="1395805"/>
            <a:ext cx="60014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Test and </a:t>
            </a:r>
            <a:r>
              <a:rPr lang="nb-NO" sz="2400" dirty="0" err="1"/>
              <a:t>evaluate</a:t>
            </a:r>
            <a:r>
              <a:rPr lang="nb-NO" sz="2400" dirty="0"/>
              <a:t> materials` </a:t>
            </a:r>
            <a:r>
              <a:rPr lang="nb-NO" sz="2400" dirty="0" err="1"/>
              <a:t>properties</a:t>
            </a:r>
            <a:endParaRPr lang="nb-N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Parametric studies in order to </a:t>
            </a:r>
            <a:r>
              <a:rPr lang="nb-NO" sz="2400" dirty="0" err="1"/>
              <a:t>optimize</a:t>
            </a:r>
            <a:r>
              <a:rPr lang="nb-NO" sz="2400" dirty="0"/>
              <a:t> design, </a:t>
            </a:r>
            <a:r>
              <a:rPr lang="nb-NO" sz="2400" dirty="0" err="1"/>
              <a:t>costs</a:t>
            </a:r>
            <a:r>
              <a:rPr lang="nb-NO" sz="2400" dirty="0"/>
              <a:t> and </a:t>
            </a:r>
            <a:r>
              <a:rPr lang="nb-NO" sz="2400" dirty="0" err="1"/>
              <a:t>environmental</a:t>
            </a:r>
            <a:r>
              <a:rPr lang="nb-NO" sz="2400" dirty="0"/>
              <a:t> </a:t>
            </a:r>
            <a:r>
              <a:rPr lang="nb-NO" sz="2400" dirty="0" err="1"/>
              <a:t>impact</a:t>
            </a:r>
            <a:endParaRPr lang="nb-N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 err="1"/>
              <a:t>Develop</a:t>
            </a:r>
            <a:r>
              <a:rPr lang="nb-NO" sz="2400" dirty="0"/>
              <a:t> </a:t>
            </a:r>
            <a:r>
              <a:rPr lang="nb-NO" sz="2400" dirty="0" err="1"/>
              <a:t>definitions</a:t>
            </a:r>
            <a:r>
              <a:rPr lang="nb-NO" sz="2400" dirty="0"/>
              <a:t> for </a:t>
            </a:r>
            <a:r>
              <a:rPr lang="nb-NO" sz="2400" dirty="0" err="1"/>
              <a:t>responsiveness</a:t>
            </a:r>
            <a:endParaRPr lang="nb-N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 err="1"/>
              <a:t>Review</a:t>
            </a:r>
            <a:r>
              <a:rPr lang="nb-NO" sz="2400" dirty="0"/>
              <a:t> </a:t>
            </a:r>
            <a:r>
              <a:rPr lang="nb-NO" sz="2400" dirty="0" err="1"/>
              <a:t>existing</a:t>
            </a:r>
            <a:r>
              <a:rPr lang="nb-NO" sz="2400" dirty="0"/>
              <a:t> </a:t>
            </a:r>
            <a:r>
              <a:rPr lang="nb-NO" sz="2400" dirty="0" err="1"/>
              <a:t>responsive</a:t>
            </a:r>
            <a:r>
              <a:rPr lang="nb-NO" sz="2400" dirty="0"/>
              <a:t> </a:t>
            </a:r>
            <a:r>
              <a:rPr lang="nb-NO" sz="2400" dirty="0" err="1"/>
              <a:t>facade</a:t>
            </a:r>
            <a:r>
              <a:rPr lang="nb-NO" sz="2400" dirty="0"/>
              <a:t> </a:t>
            </a:r>
            <a:r>
              <a:rPr lang="nb-NO" sz="2400" dirty="0" err="1"/>
              <a:t>technologies</a:t>
            </a:r>
            <a:endParaRPr lang="nb-NO" sz="2400" dirty="0"/>
          </a:p>
          <a:p>
            <a:endParaRPr lang="nb-N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Simulate and </a:t>
            </a:r>
            <a:r>
              <a:rPr lang="nb-NO" sz="2400" dirty="0" err="1"/>
              <a:t>measure</a:t>
            </a:r>
            <a:r>
              <a:rPr lang="nb-NO" sz="2400" dirty="0"/>
              <a:t> </a:t>
            </a:r>
            <a:r>
              <a:rPr lang="nb-NO" sz="2400" dirty="0" err="1"/>
              <a:t>thermal</a:t>
            </a:r>
            <a:r>
              <a:rPr lang="nb-NO" sz="2400" dirty="0"/>
              <a:t> </a:t>
            </a:r>
            <a:r>
              <a:rPr lang="nb-NO" sz="2400" dirty="0" err="1"/>
              <a:t>properties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materials in real </a:t>
            </a:r>
            <a:r>
              <a:rPr lang="nb-NO" sz="2400" dirty="0" err="1"/>
              <a:t>life</a:t>
            </a:r>
            <a:r>
              <a:rPr lang="nb-NO" sz="2400" dirty="0"/>
              <a:t> and </a:t>
            </a:r>
            <a:r>
              <a:rPr lang="nb-NO" sz="2400" dirty="0" err="1"/>
              <a:t>model</a:t>
            </a:r>
            <a:endParaRPr lang="nb-NO" sz="2400" dirty="0"/>
          </a:p>
        </p:txBody>
      </p:sp>
      <p:pic>
        <p:nvPicPr>
          <p:cNvPr id="8" name="Picture 2" descr="Bilderesultat for mineral wool">
            <a:extLst>
              <a:ext uri="{FF2B5EF4-FFF2-40B4-BE49-F238E27FC236}">
                <a16:creationId xmlns:a16="http://schemas.microsoft.com/office/drawing/2014/main" id="{A28DDB72-4274-453D-BFEB-950956A81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085" y="513602"/>
            <a:ext cx="1620748" cy="121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ilderesultat for electrochromic glass">
            <a:extLst>
              <a:ext uri="{FF2B5EF4-FFF2-40B4-BE49-F238E27FC236}">
                <a16:creationId xmlns:a16="http://schemas.microsoft.com/office/drawing/2014/main" id="{7FEBDED5-E598-4F70-BD3E-301F72593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666" y="3842628"/>
            <a:ext cx="3347864" cy="159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Bilderesultat for betong termisk masse">
            <a:extLst>
              <a:ext uri="{FF2B5EF4-FFF2-40B4-BE49-F238E27FC236}">
                <a16:creationId xmlns:a16="http://schemas.microsoft.com/office/drawing/2014/main" id="{365CD760-E91C-4C30-A1C2-67C287ED3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085" y="2060848"/>
            <a:ext cx="3136915" cy="117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354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EF7B89-7722-42E3-A268-F3D8466E6A86}"/>
              </a:ext>
            </a:extLst>
          </p:cNvPr>
          <p:cNvSpPr txBox="1"/>
          <p:nvPr/>
        </p:nvSpPr>
        <p:spPr>
          <a:xfrm>
            <a:off x="1979712" y="265872"/>
            <a:ext cx="65527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sz="2400" dirty="0"/>
          </a:p>
          <a:p>
            <a:r>
              <a:rPr lang="nb-NO" sz="2400" dirty="0" err="1"/>
              <a:t>Example</a:t>
            </a:r>
            <a:r>
              <a:rPr lang="nb-NO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Parametric design </a:t>
            </a:r>
            <a:r>
              <a:rPr lang="nb-NO" sz="2400" dirty="0" err="1"/>
              <a:t>method</a:t>
            </a:r>
            <a:r>
              <a:rPr lang="nb-NO" sz="2400" dirty="0"/>
              <a:t> in order to </a:t>
            </a:r>
            <a:r>
              <a:rPr lang="nb-NO" sz="2400" dirty="0" err="1"/>
              <a:t>optimize</a:t>
            </a:r>
            <a:r>
              <a:rPr lang="nb-NO" sz="2400" dirty="0"/>
              <a:t> design, </a:t>
            </a:r>
            <a:r>
              <a:rPr lang="nb-NO" sz="2400" dirty="0" err="1"/>
              <a:t>costs</a:t>
            </a:r>
            <a:r>
              <a:rPr lang="nb-NO" sz="2400" dirty="0"/>
              <a:t> and </a:t>
            </a:r>
            <a:r>
              <a:rPr lang="nb-NO" sz="2400" dirty="0" err="1"/>
              <a:t>environmental</a:t>
            </a:r>
            <a:r>
              <a:rPr lang="nb-NO" sz="2400" dirty="0"/>
              <a:t> </a:t>
            </a:r>
            <a:r>
              <a:rPr lang="nb-NO" sz="2400" dirty="0" err="1"/>
              <a:t>impact</a:t>
            </a:r>
            <a:endParaRPr lang="nb-N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9237D-4E6E-41EC-9906-0BF39557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06" y="1988840"/>
            <a:ext cx="7990706" cy="458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88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2F32AB-5489-4680-A6EB-56DC9C2B8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78" y="1598585"/>
            <a:ext cx="8712969" cy="42124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0FDF5E-50AB-406E-B6C0-650A071AC38E}"/>
              </a:ext>
            </a:extLst>
          </p:cNvPr>
          <p:cNvSpPr txBox="1"/>
          <p:nvPr/>
        </p:nvSpPr>
        <p:spPr>
          <a:xfrm>
            <a:off x="144193" y="6309320"/>
            <a:ext cx="8987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More questions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parametric</a:t>
            </a:r>
            <a:r>
              <a:rPr lang="nb-NO" dirty="0"/>
              <a:t> LCA </a:t>
            </a:r>
            <a:r>
              <a:rPr lang="nb-NO" dirty="0" err="1"/>
              <a:t>method</a:t>
            </a:r>
            <a:r>
              <a:rPr lang="nb-NO" dirty="0"/>
              <a:t>? </a:t>
            </a:r>
            <a:r>
              <a:rPr lang="nb-NO" dirty="0" err="1"/>
              <a:t>Contact</a:t>
            </a:r>
            <a:r>
              <a:rPr lang="nb-NO" dirty="0"/>
              <a:t>: Nathalie Labonnote / Christofer Skaar</a:t>
            </a:r>
          </a:p>
        </p:txBody>
      </p:sp>
    </p:spTree>
    <p:extLst>
      <p:ext uri="{BB962C8B-B14F-4D97-AF65-F5344CB8AC3E}">
        <p14:creationId xmlns:p14="http://schemas.microsoft.com/office/powerpoint/2010/main" val="1348803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6">
            <a:extLst>
              <a:ext uri="{FF2B5EF4-FFF2-40B4-BE49-F238E27FC236}">
                <a16:creationId xmlns:a16="http://schemas.microsoft.com/office/drawing/2014/main" id="{A33316D6-DDEE-4DBA-8ACB-AD2EF2FC6D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047" y="1844824"/>
            <a:ext cx="2428251" cy="32376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F1939C-0BE0-45A8-9CB3-0ABCC420FCF6}"/>
              </a:ext>
            </a:extLst>
          </p:cNvPr>
          <p:cNvSpPr txBox="1"/>
          <p:nvPr/>
        </p:nvSpPr>
        <p:spPr>
          <a:xfrm>
            <a:off x="179512" y="1393014"/>
            <a:ext cx="7416824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b="1" dirty="0"/>
          </a:p>
          <a:p>
            <a:r>
              <a:rPr lang="nb-NO" sz="2800" b="1" dirty="0"/>
              <a:t>Laboratory </a:t>
            </a:r>
            <a:r>
              <a:rPr lang="nb-NO" sz="2800" b="1" dirty="0" err="1"/>
              <a:t>experiment</a:t>
            </a:r>
            <a:r>
              <a:rPr lang="nb-NO" sz="2800" b="1" dirty="0"/>
              <a:t>: </a:t>
            </a:r>
            <a:r>
              <a:rPr lang="nb-NO" sz="2800" b="1" dirty="0" err="1"/>
              <a:t>insulation</a:t>
            </a:r>
            <a:r>
              <a:rPr lang="nb-NO" sz="2800" b="1" dirty="0"/>
              <a:t> material</a:t>
            </a:r>
          </a:p>
          <a:p>
            <a:r>
              <a:rPr lang="nb-NO" b="1" dirty="0"/>
              <a:t> </a:t>
            </a:r>
            <a:endParaRPr lang="nb-NO" sz="2000" dirty="0"/>
          </a:p>
          <a:p>
            <a:r>
              <a:rPr lang="nb-NO" sz="2000" dirty="0" err="1"/>
              <a:t>Measurements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</a:t>
            </a:r>
            <a:r>
              <a:rPr lang="nb-NO" sz="2000" dirty="0" err="1"/>
              <a:t>wood</a:t>
            </a:r>
            <a:r>
              <a:rPr lang="nb-NO" sz="2000" dirty="0"/>
              <a:t> fiber </a:t>
            </a:r>
            <a:r>
              <a:rPr lang="nb-NO" sz="2000" dirty="0" err="1"/>
              <a:t>insulations</a:t>
            </a:r>
            <a:r>
              <a:rPr lang="nb-NO" sz="2000" dirty="0"/>
              <a:t>` </a:t>
            </a:r>
            <a:r>
              <a:rPr lang="nb-NO" sz="2000" dirty="0" err="1"/>
              <a:t>thermal</a:t>
            </a:r>
            <a:r>
              <a:rPr lang="nb-NO" sz="2000" dirty="0"/>
              <a:t> </a:t>
            </a:r>
            <a:r>
              <a:rPr lang="nb-NO" sz="2000" dirty="0" err="1"/>
              <a:t>conductivity</a:t>
            </a:r>
            <a:r>
              <a:rPr lang="nb-NO" sz="2000" dirty="0"/>
              <a:t> </a:t>
            </a:r>
            <a:r>
              <a:rPr lang="nb-NO" sz="2000" dirty="0" err="1"/>
              <a:t>properties</a:t>
            </a:r>
            <a:r>
              <a:rPr lang="nb-NO" sz="2000" dirty="0"/>
              <a:t> </a:t>
            </a:r>
            <a:r>
              <a:rPr lang="nb-NO" sz="2000" dirty="0" err="1"/>
              <a:t>compared</a:t>
            </a:r>
            <a:r>
              <a:rPr lang="nb-NO" sz="2000" dirty="0"/>
              <a:t> to mineral </a:t>
            </a:r>
            <a:r>
              <a:rPr lang="nb-NO" sz="2000" dirty="0" err="1"/>
              <a:t>wools</a:t>
            </a:r>
            <a:r>
              <a:rPr lang="nb-NO" sz="2000" dirty="0"/>
              <a:t>`</a:t>
            </a:r>
          </a:p>
          <a:p>
            <a:endParaRPr lang="nb-NO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In different </a:t>
            </a:r>
            <a:r>
              <a:rPr lang="nb-NO" sz="2000" dirty="0" err="1"/>
              <a:t>temperatures</a:t>
            </a:r>
            <a:endParaRPr lang="nb-NO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In different angels (simulating </a:t>
            </a:r>
            <a:r>
              <a:rPr lang="nb-NO" sz="2000" dirty="0" err="1"/>
              <a:t>use</a:t>
            </a:r>
            <a:r>
              <a:rPr lang="nb-NO" sz="2000" dirty="0"/>
              <a:t> in </a:t>
            </a:r>
            <a:r>
              <a:rPr lang="nb-NO" sz="2000" dirty="0" err="1"/>
              <a:t>roof</a:t>
            </a:r>
            <a:r>
              <a:rPr lang="nb-NO" sz="2000" dirty="0"/>
              <a:t>, </a:t>
            </a:r>
            <a:r>
              <a:rPr lang="nb-NO" sz="2000" dirty="0" err="1"/>
              <a:t>floor</a:t>
            </a:r>
            <a:r>
              <a:rPr lang="nb-NO" sz="2000" dirty="0"/>
              <a:t>, </a:t>
            </a:r>
            <a:r>
              <a:rPr lang="nb-NO" sz="2000" dirty="0" err="1"/>
              <a:t>wall</a:t>
            </a:r>
            <a:r>
              <a:rPr lang="nb-NO" sz="2000" dirty="0"/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Different </a:t>
            </a:r>
            <a:r>
              <a:rPr lang="nb-NO" sz="2000" dirty="0" err="1"/>
              <a:t>moisture</a:t>
            </a:r>
            <a:r>
              <a:rPr lang="nb-NO" sz="2000" dirty="0"/>
              <a:t> </a:t>
            </a:r>
            <a:r>
              <a:rPr lang="nb-NO" sz="2000" dirty="0" err="1"/>
              <a:t>conten</a:t>
            </a:r>
            <a:endParaRPr lang="nb-NO" sz="2000" dirty="0"/>
          </a:p>
          <a:p>
            <a:endParaRPr lang="nb-NO" sz="2000" dirty="0"/>
          </a:p>
          <a:p>
            <a:r>
              <a:rPr lang="nb-NO" sz="2000" b="1" dirty="0" err="1"/>
              <a:t>Why</a:t>
            </a:r>
            <a:r>
              <a:rPr lang="nb-NO" sz="2000" b="1" dirty="0"/>
              <a:t> </a:t>
            </a:r>
            <a:r>
              <a:rPr lang="nb-NO" sz="2000" b="1" dirty="0" err="1"/>
              <a:t>important</a:t>
            </a:r>
            <a:r>
              <a:rPr lang="nb-NO" sz="2000" b="1" dirty="0"/>
              <a:t> to ZEN? </a:t>
            </a:r>
          </a:p>
          <a:p>
            <a:endParaRPr lang="nb-NO" sz="2000" dirty="0"/>
          </a:p>
          <a:p>
            <a:r>
              <a:rPr lang="nb-NO" sz="2000" dirty="0" err="1"/>
              <a:t>if</a:t>
            </a:r>
            <a:r>
              <a:rPr lang="nb-NO" sz="2000" dirty="0"/>
              <a:t> </a:t>
            </a:r>
            <a:r>
              <a:rPr lang="nb-NO" sz="2000" dirty="0" err="1"/>
              <a:t>properties</a:t>
            </a:r>
            <a:r>
              <a:rPr lang="nb-NO" sz="2000" dirty="0"/>
              <a:t> </a:t>
            </a:r>
            <a:r>
              <a:rPr lang="nb-NO" sz="2000" dirty="0" err="1"/>
              <a:t>are</a:t>
            </a:r>
            <a:r>
              <a:rPr lang="nb-NO" sz="2000" dirty="0"/>
              <a:t> </a:t>
            </a:r>
            <a:r>
              <a:rPr lang="nb-NO" sz="2000" dirty="0" err="1"/>
              <a:t>comparable</a:t>
            </a:r>
            <a:r>
              <a:rPr lang="nb-NO" sz="2000" dirty="0"/>
              <a:t>, </a:t>
            </a:r>
            <a:r>
              <a:rPr lang="nb-NO" sz="2000" dirty="0" err="1"/>
              <a:t>local</a:t>
            </a:r>
            <a:r>
              <a:rPr lang="nb-NO" sz="2000" dirty="0"/>
              <a:t> </a:t>
            </a:r>
            <a:r>
              <a:rPr lang="nb-NO" sz="2000" dirty="0" err="1"/>
              <a:t>production</a:t>
            </a:r>
            <a:r>
              <a:rPr lang="nb-NO" sz="2000" dirty="0"/>
              <a:t> in Norway and </a:t>
            </a:r>
            <a:r>
              <a:rPr lang="nb-NO" sz="2000" dirty="0" err="1"/>
              <a:t>low</a:t>
            </a:r>
            <a:r>
              <a:rPr lang="nb-NO" sz="2000" dirty="0"/>
              <a:t> </a:t>
            </a:r>
            <a:r>
              <a:rPr lang="nb-NO" sz="2000" dirty="0" err="1"/>
              <a:t>environmental</a:t>
            </a:r>
            <a:r>
              <a:rPr lang="nb-NO" sz="2000" dirty="0"/>
              <a:t> </a:t>
            </a:r>
            <a:r>
              <a:rPr lang="nb-NO" sz="2000" dirty="0" err="1"/>
              <a:t>impact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</a:t>
            </a:r>
            <a:r>
              <a:rPr lang="nb-NO" sz="2000" dirty="0" err="1"/>
              <a:t>wood</a:t>
            </a:r>
            <a:r>
              <a:rPr lang="nb-NO" sz="2000" dirty="0"/>
              <a:t> fiber </a:t>
            </a:r>
            <a:r>
              <a:rPr lang="nb-NO" sz="2000" dirty="0" err="1"/>
              <a:t>production</a:t>
            </a:r>
            <a:r>
              <a:rPr lang="nb-NO" sz="2000" dirty="0"/>
              <a:t> </a:t>
            </a:r>
            <a:r>
              <a:rPr lang="nb-NO" sz="2000" dirty="0" err="1"/>
              <a:t>would</a:t>
            </a:r>
            <a:r>
              <a:rPr lang="nb-NO" sz="2000" dirty="0"/>
              <a:t> </a:t>
            </a:r>
            <a:r>
              <a:rPr lang="nb-NO" sz="2000" dirty="0" err="1"/>
              <a:t>suggest</a:t>
            </a:r>
            <a:r>
              <a:rPr lang="nb-NO" sz="2000" dirty="0"/>
              <a:t> </a:t>
            </a:r>
            <a:r>
              <a:rPr lang="nb-NO" sz="2000" dirty="0" err="1"/>
              <a:t>this</a:t>
            </a:r>
            <a:r>
              <a:rPr lang="nb-NO" sz="2000" dirty="0"/>
              <a:t> to be a </a:t>
            </a:r>
            <a:r>
              <a:rPr lang="nb-NO" sz="2000" dirty="0" err="1"/>
              <a:t>good</a:t>
            </a:r>
            <a:r>
              <a:rPr lang="nb-NO" sz="2000" dirty="0"/>
              <a:t> </a:t>
            </a:r>
            <a:r>
              <a:rPr lang="nb-NO" sz="2000" dirty="0" err="1"/>
              <a:t>choice</a:t>
            </a:r>
            <a:r>
              <a:rPr lang="nb-NO" sz="2000" dirty="0"/>
              <a:t> for ZEN</a:t>
            </a:r>
            <a:endParaRPr lang="nb-NO" dirty="0"/>
          </a:p>
          <a:p>
            <a:endParaRPr lang="nb-NO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BAB6E5-3A33-48B0-B8B0-A28EAAD9636A}"/>
              </a:ext>
            </a:extLst>
          </p:cNvPr>
          <p:cNvSpPr/>
          <p:nvPr/>
        </p:nvSpPr>
        <p:spPr>
          <a:xfrm>
            <a:off x="2771800" y="836712"/>
            <a:ext cx="1549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b="1" dirty="0" err="1"/>
              <a:t>Example</a:t>
            </a:r>
            <a:r>
              <a:rPr lang="nb-NO" sz="2800" b="1" dirty="0"/>
              <a:t>:</a:t>
            </a:r>
            <a:endParaRPr lang="nb-NO" dirty="0"/>
          </a:p>
        </p:txBody>
      </p:sp>
      <p:pic>
        <p:nvPicPr>
          <p:cNvPr id="11" name="Picture 2" descr="Bilderesultat for mineral wool">
            <a:extLst>
              <a:ext uri="{FF2B5EF4-FFF2-40B4-BE49-F238E27FC236}">
                <a16:creationId xmlns:a16="http://schemas.microsoft.com/office/drawing/2014/main" id="{CEA68AE2-0309-45AB-9F7D-054C3F87D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770" y="405225"/>
            <a:ext cx="1620748" cy="121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364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720" y="728700"/>
            <a:ext cx="7776864" cy="936104"/>
          </a:xfrm>
        </p:spPr>
        <p:txBody>
          <a:bodyPr/>
          <a:lstStyle/>
          <a:p>
            <a:r>
              <a:rPr lang="nb-NO" b="0" dirty="0" err="1"/>
              <a:t>Building</a:t>
            </a:r>
            <a:r>
              <a:rPr lang="nb-NO" b="0" dirty="0"/>
              <a:t> </a:t>
            </a:r>
            <a:r>
              <a:rPr lang="nb-NO" b="0" dirty="0" err="1"/>
              <a:t>design`s</a:t>
            </a:r>
            <a:r>
              <a:rPr lang="nb-NO" b="0" dirty="0"/>
              <a:t>  </a:t>
            </a:r>
            <a:r>
              <a:rPr lang="nb-NO" b="0" dirty="0" err="1"/>
              <a:t>relevance</a:t>
            </a:r>
            <a:r>
              <a:rPr lang="nb-NO" b="0" dirty="0"/>
              <a:t> to ZEN?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32A136-7944-40C0-9EBB-A9B9701605CB}"/>
              </a:ext>
            </a:extLst>
          </p:cNvPr>
          <p:cNvSpPr txBox="1"/>
          <p:nvPr/>
        </p:nvSpPr>
        <p:spPr>
          <a:xfrm>
            <a:off x="395536" y="1748758"/>
            <a:ext cx="84969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 </a:t>
            </a:r>
          </a:p>
          <a:p>
            <a:r>
              <a:rPr lang="nb-NO" sz="2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809B4-D257-4948-B810-E20BED2A2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722" y="1916832"/>
            <a:ext cx="6994572" cy="365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67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720" y="728700"/>
            <a:ext cx="7776864" cy="936104"/>
          </a:xfrm>
        </p:spPr>
        <p:txBody>
          <a:bodyPr/>
          <a:lstStyle/>
          <a:p>
            <a:r>
              <a:rPr lang="nb-NO" b="0" dirty="0" err="1"/>
              <a:t>Building</a:t>
            </a:r>
            <a:r>
              <a:rPr lang="nb-NO" b="0" dirty="0"/>
              <a:t> </a:t>
            </a:r>
            <a:r>
              <a:rPr lang="nb-NO" b="0" dirty="0" err="1"/>
              <a:t>design`s</a:t>
            </a:r>
            <a:r>
              <a:rPr lang="nb-NO" b="0" dirty="0"/>
              <a:t>  </a:t>
            </a:r>
            <a:r>
              <a:rPr lang="nb-NO" b="0" dirty="0" err="1"/>
              <a:t>relevance</a:t>
            </a:r>
            <a:r>
              <a:rPr lang="nb-NO" b="0" dirty="0"/>
              <a:t> to ZEN?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32A136-7944-40C0-9EBB-A9B9701605CB}"/>
              </a:ext>
            </a:extLst>
          </p:cNvPr>
          <p:cNvSpPr txBox="1"/>
          <p:nvPr/>
        </p:nvSpPr>
        <p:spPr>
          <a:xfrm>
            <a:off x="395536" y="1748758"/>
            <a:ext cx="84969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 </a:t>
            </a:r>
          </a:p>
          <a:p>
            <a:r>
              <a:rPr lang="nb-NO" sz="2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B21C1-46C9-423B-86D5-10FCF0407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645748"/>
            <a:ext cx="7232092" cy="457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63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720" y="728700"/>
            <a:ext cx="7776864" cy="936104"/>
          </a:xfrm>
        </p:spPr>
        <p:txBody>
          <a:bodyPr/>
          <a:lstStyle/>
          <a:p>
            <a:r>
              <a:rPr lang="nb-NO" b="0" dirty="0" err="1"/>
              <a:t>Building</a:t>
            </a:r>
            <a:r>
              <a:rPr lang="nb-NO" b="0" dirty="0"/>
              <a:t> </a:t>
            </a:r>
            <a:r>
              <a:rPr lang="nb-NO" b="0" dirty="0" err="1"/>
              <a:t>design`s</a:t>
            </a:r>
            <a:r>
              <a:rPr lang="nb-NO" b="0" dirty="0"/>
              <a:t>  </a:t>
            </a:r>
            <a:r>
              <a:rPr lang="nb-NO" b="0" dirty="0" err="1"/>
              <a:t>relevance</a:t>
            </a:r>
            <a:r>
              <a:rPr lang="nb-NO" b="0" dirty="0"/>
              <a:t> to ZEN?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32A136-7944-40C0-9EBB-A9B9701605CB}"/>
              </a:ext>
            </a:extLst>
          </p:cNvPr>
          <p:cNvSpPr txBox="1"/>
          <p:nvPr/>
        </p:nvSpPr>
        <p:spPr>
          <a:xfrm>
            <a:off x="395536" y="1748758"/>
            <a:ext cx="84969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 </a:t>
            </a:r>
          </a:p>
          <a:p>
            <a:r>
              <a:rPr lang="nb-NO" sz="2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B21C1-46C9-423B-86D5-10FCF0407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645748"/>
            <a:ext cx="7232092" cy="4573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762A6-080C-425D-9746-1A9813277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486" y="2660534"/>
            <a:ext cx="2736304" cy="2816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3951F6-1ACB-4D1A-B4AD-0513239E5A60}"/>
              </a:ext>
            </a:extLst>
          </p:cNvPr>
          <p:cNvSpPr txBox="1"/>
          <p:nvPr/>
        </p:nvSpPr>
        <p:spPr>
          <a:xfrm>
            <a:off x="3445120" y="6331244"/>
            <a:ext cx="2141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b="1" dirty="0"/>
              <a:t>One </a:t>
            </a:r>
            <a:r>
              <a:rPr lang="nb-NO" sz="2000" b="1" dirty="0" err="1"/>
              <a:t>good</a:t>
            </a:r>
            <a:r>
              <a:rPr lang="nb-NO" sz="2000" b="1" dirty="0"/>
              <a:t> </a:t>
            </a:r>
            <a:r>
              <a:rPr lang="nb-NO" sz="2000" b="1" dirty="0" err="1"/>
              <a:t>solution</a:t>
            </a:r>
            <a:endParaRPr lang="nb-NO" sz="2000" b="1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0045039-AECD-4DE5-B9DF-8BABF202606D}"/>
              </a:ext>
            </a:extLst>
          </p:cNvPr>
          <p:cNvSpPr/>
          <p:nvPr/>
        </p:nvSpPr>
        <p:spPr>
          <a:xfrm>
            <a:off x="2282596" y="6279877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32525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23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25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17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18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19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21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10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7.xml><?xml version="1.0" encoding="utf-8"?>
<a:theme xmlns:a="http://schemas.openxmlformats.org/drawingml/2006/main" name="20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8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9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0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1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3.xml><?xml version="1.0" encoding="utf-8"?>
<a:theme xmlns:a="http://schemas.openxmlformats.org/drawingml/2006/main" name="2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4.xml><?xml version="1.0" encoding="utf-8"?>
<a:theme xmlns:a="http://schemas.openxmlformats.org/drawingml/2006/main" name="3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5.xml><?xml version="1.0" encoding="utf-8"?>
<a:theme xmlns:a="http://schemas.openxmlformats.org/drawingml/2006/main" name="8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6.xml><?xml version="1.0" encoding="utf-8"?>
<a:theme xmlns:a="http://schemas.openxmlformats.org/drawingml/2006/main" name="16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7.xml><?xml version="1.0" encoding="utf-8"?>
<a:theme xmlns:a="http://schemas.openxmlformats.org/drawingml/2006/main" name="7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8.xml><?xml version="1.0" encoding="utf-8"?>
<a:theme xmlns:a="http://schemas.openxmlformats.org/drawingml/2006/main" name="6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2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1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5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9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13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14_Egendefinert utform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875</Words>
  <Application>Microsoft Office PowerPoint</Application>
  <PresentationFormat>On-screen Show (4:3)</PresentationFormat>
  <Paragraphs>117</Paragraphs>
  <Slides>15</Slides>
  <Notes>12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28</vt:i4>
      </vt:variant>
      <vt:variant>
        <vt:lpstr>Slide Titles</vt:lpstr>
      </vt:variant>
      <vt:variant>
        <vt:i4>15</vt:i4>
      </vt:variant>
    </vt:vector>
  </HeadingPairs>
  <TitlesOfParts>
    <vt:vector size="45" baseType="lpstr">
      <vt:lpstr>Arial</vt:lpstr>
      <vt:lpstr>Calibri</vt:lpstr>
      <vt:lpstr>Office Theme</vt:lpstr>
      <vt:lpstr>3_Office Theme</vt:lpstr>
      <vt:lpstr>22_Egendefinert utforming</vt:lpstr>
      <vt:lpstr>11_Egendefinert utforming</vt:lpstr>
      <vt:lpstr>4_Egendefinert utforming</vt:lpstr>
      <vt:lpstr>5_Egendefinert utforming</vt:lpstr>
      <vt:lpstr>9_Egendefinert utforming</vt:lpstr>
      <vt:lpstr>13_Egendefinert utforming</vt:lpstr>
      <vt:lpstr>14_Egendefinert utforming</vt:lpstr>
      <vt:lpstr>23_Egendefinert utforming</vt:lpstr>
      <vt:lpstr>25_Egendefinert utforming</vt:lpstr>
      <vt:lpstr>17_Egendefinert utforming</vt:lpstr>
      <vt:lpstr>18_Egendefinert utforming</vt:lpstr>
      <vt:lpstr>19_Egendefinert utforming</vt:lpstr>
      <vt:lpstr>21_Egendefinert utforming</vt:lpstr>
      <vt:lpstr>10_Egendefinert utforming</vt:lpstr>
      <vt:lpstr>20_Egendefinert utforming</vt:lpstr>
      <vt:lpstr>1_Office Theme</vt:lpstr>
      <vt:lpstr>2_Office Theme</vt:lpstr>
      <vt:lpstr>5_Office Theme</vt:lpstr>
      <vt:lpstr>4_Office Theme</vt:lpstr>
      <vt:lpstr>6_Office Theme</vt:lpstr>
      <vt:lpstr>2_Egendefinert utforming</vt:lpstr>
      <vt:lpstr>3_Egendefinert utforming</vt:lpstr>
      <vt:lpstr>8_Egendefinert utforming</vt:lpstr>
      <vt:lpstr>16_Egendefinert utforming</vt:lpstr>
      <vt:lpstr>7_Egendefinert utforming</vt:lpstr>
      <vt:lpstr>6_Egendefinert utforming</vt:lpstr>
      <vt:lpstr>Why is Wp3`s work important to ZEN?</vt:lpstr>
      <vt:lpstr>Focus on building solutions</vt:lpstr>
      <vt:lpstr>What do we work on?</vt:lpstr>
      <vt:lpstr>PowerPoint Presentation</vt:lpstr>
      <vt:lpstr>PowerPoint Presentation</vt:lpstr>
      <vt:lpstr>PowerPoint Presentation</vt:lpstr>
      <vt:lpstr>Building design`s  relevance to ZEN?</vt:lpstr>
      <vt:lpstr>Building design`s  relevance to ZEN?</vt:lpstr>
      <vt:lpstr>Building design`s  relevance to ZEN?</vt:lpstr>
      <vt:lpstr>Building design`s  relevance to ZEN?</vt:lpstr>
      <vt:lpstr>Building design`s  relevance to ZEN?</vt:lpstr>
      <vt:lpstr>PowerPoint Presentation</vt:lpstr>
      <vt:lpstr>Three different types of responsive methods: </vt:lpstr>
      <vt:lpstr>Three different types of responsive methods: </vt:lpstr>
      <vt:lpstr>Three different types of responsive methods: </vt:lpstr>
    </vt:vector>
  </TitlesOfParts>
  <Company>mmm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Marianne</dc:creator>
  <cp:lastModifiedBy>Judith Thomsen</cp:lastModifiedBy>
  <cp:revision>143</cp:revision>
  <dcterms:created xsi:type="dcterms:W3CDTF">2015-04-07T14:27:06Z</dcterms:created>
  <dcterms:modified xsi:type="dcterms:W3CDTF">2018-01-31T20:21:20Z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-370466918</vt:i4>
  </property>
  <property fmtid="{D5CDD505-2E9C-101B-9397-08002B2CF9AE}" pid="3" name="_NewReviewCycle">
    <vt:lpwstr/>
  </property>
  <property fmtid="{D5CDD505-2E9C-101B-9397-08002B2CF9AE}" pid="4" name="_EmailSubject">
    <vt:lpwstr>krank!</vt:lpwstr>
  </property>
  <property fmtid="{D5CDD505-2E9C-101B-9397-08002B2CF9AE}" pid="5" name="_AuthorEmail">
    <vt:lpwstr>Judith.Thomsen@sintef.no</vt:lpwstr>
  </property>
  <property fmtid="{D5CDD505-2E9C-101B-9397-08002B2CF9AE}" pid="6" name="_AuthorEmailDisplayName">
    <vt:lpwstr>Judith Thomsen</vt:lpwstr>
  </property>
</Properties>
</file>